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9"/>
  </p:notesMasterIdLst>
  <p:sldIdLst>
    <p:sldId id="256" r:id="rId2"/>
    <p:sldId id="296" r:id="rId3"/>
    <p:sldId id="321" r:id="rId4"/>
    <p:sldId id="267" r:id="rId5"/>
    <p:sldId id="307" r:id="rId6"/>
    <p:sldId id="309" r:id="rId7"/>
    <p:sldId id="310" r:id="rId8"/>
    <p:sldId id="311" r:id="rId9"/>
    <p:sldId id="312" r:id="rId10"/>
    <p:sldId id="318" r:id="rId11"/>
    <p:sldId id="314" r:id="rId12"/>
    <p:sldId id="320" r:id="rId13"/>
    <p:sldId id="268" r:id="rId14"/>
    <p:sldId id="315" r:id="rId15"/>
    <p:sldId id="322" r:id="rId16"/>
    <p:sldId id="319" r:id="rId17"/>
    <p:sldId id="271" r:id="rId1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690" autoAdjust="0"/>
  </p:normalViewPr>
  <p:slideViewPr>
    <p:cSldViewPr>
      <p:cViewPr>
        <p:scale>
          <a:sx n="84" d="100"/>
          <a:sy n="84" d="100"/>
        </p:scale>
        <p:origin x="780" y="-508"/>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notesViewPr>
    <p:cSldViewPr>
      <p:cViewPr varScale="1">
        <p:scale>
          <a:sx n="51" d="100"/>
          <a:sy n="51" d="100"/>
        </p:scale>
        <p:origin x="2692" y="6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47E90C71-7081-42F2-8F5C-E3C00955BDF5}" type="datetimeFigureOut">
              <a:rPr lang="en-CA"/>
              <a:pPr>
                <a:defRPr/>
              </a:pPr>
              <a:t>2016-09-13</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CA"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CA"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2C9058DD-C5AE-4D34-92F8-6A1EF2B7B848}" type="slidenum">
              <a:rPr lang="en-CA"/>
              <a:pPr>
                <a:defRPr/>
              </a:pPr>
              <a:t>‹#›</a:t>
            </a:fld>
            <a:endParaRPr lang="en-CA"/>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bwMode="auto">
          <a:noFill/>
          <a:ln>
            <a:solidFill>
              <a:srgbClr val="000000"/>
            </a:solidFill>
            <a:miter lim="800000"/>
            <a:headEnd/>
            <a:tailEnd/>
          </a:ln>
        </p:spPr>
      </p:sp>
      <p:sp>
        <p:nvSpPr>
          <p:cNvPr id="15362" name="Notes Placeholder 2"/>
          <p:cNvSpPr>
            <a:spLocks noGrp="1"/>
          </p:cNvSpPr>
          <p:nvPr>
            <p:ph type="body" idx="1"/>
          </p:nvPr>
        </p:nvSpPr>
        <p:spPr bwMode="auto">
          <a:xfrm>
            <a:off x="692150" y="4356100"/>
            <a:ext cx="5486400" cy="4114800"/>
          </a:xfrm>
          <a:noFill/>
        </p:spPr>
        <p:txBody>
          <a:bodyPr wrap="square" numCol="1" anchor="t" anchorCtr="0" compatLnSpc="1">
            <a:prstTxWarp prst="textNoShape">
              <a:avLst/>
            </a:prstTxWarp>
          </a:bodyPr>
          <a:lstStyle/>
          <a:p>
            <a:pPr eaLnBrk="1" hangingPunct="1">
              <a:spcBef>
                <a:spcPct val="0"/>
              </a:spcBef>
            </a:pPr>
            <a:r>
              <a:rPr lang="en-CA"/>
              <a:t>This workshop is about people as resources not processes/methodologies.</a:t>
            </a:r>
          </a:p>
          <a:p>
            <a:pPr eaLnBrk="1" hangingPunct="1">
              <a:spcBef>
                <a:spcPct val="0"/>
              </a:spcBef>
            </a:pPr>
            <a:endParaRPr lang="en-CA"/>
          </a:p>
          <a:p>
            <a:pPr eaLnBrk="1" hangingPunct="1">
              <a:spcBef>
                <a:spcPct val="0"/>
              </a:spcBef>
            </a:pPr>
            <a:r>
              <a:rPr lang="en-CA"/>
              <a:t>SHOW OF HANDS</a:t>
            </a:r>
          </a:p>
          <a:p>
            <a:pPr eaLnBrk="1" hangingPunct="1">
              <a:spcBef>
                <a:spcPct val="0"/>
              </a:spcBef>
            </a:pPr>
            <a:r>
              <a:rPr lang="en-CA"/>
              <a:t>How many know about Emotional Intelligence?</a:t>
            </a:r>
          </a:p>
          <a:p>
            <a:pPr eaLnBrk="1" hangingPunct="1">
              <a:spcBef>
                <a:spcPct val="0"/>
              </a:spcBef>
            </a:pPr>
            <a:r>
              <a:rPr lang="en-CA"/>
              <a:t>Social Intelligence?</a:t>
            </a:r>
          </a:p>
          <a:p>
            <a:pPr eaLnBrk="1" hangingPunct="1">
              <a:spcBef>
                <a:spcPct val="0"/>
              </a:spcBef>
            </a:pPr>
            <a:r>
              <a:rPr lang="en-CA"/>
              <a:t>Relationship System Intelligence?</a:t>
            </a:r>
          </a:p>
        </p:txBody>
      </p:sp>
      <p:sp>
        <p:nvSpPr>
          <p:cNvPr id="1536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707CA79-7122-4923-8991-199707EB6490}" type="slidenum">
              <a:rPr lang="en-CA">
                <a:cs typeface="Arial" charset="0"/>
              </a:rPr>
              <a:pPr fontAlgn="base">
                <a:spcBef>
                  <a:spcPct val="0"/>
                </a:spcBef>
                <a:spcAft>
                  <a:spcPct val="0"/>
                </a:spcAft>
                <a:defRPr/>
              </a:pPr>
              <a:t>1</a:t>
            </a:fld>
            <a:endParaRPr lang="en-CA">
              <a:cs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lide Image Placeholder 1"/>
          <p:cNvSpPr>
            <a:spLocks noGrp="1" noRot="1" noChangeAspec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lstStyle/>
          <a:p>
            <a:pPr marL="171450" indent="-171450" eaLnBrk="1" hangingPunct="1">
              <a:buFont typeface="Arial" panose="020B0604020202020204" pitchFamily="34" charset="0"/>
              <a:buChar char="•"/>
              <a:defRPr/>
            </a:pPr>
            <a:r>
              <a:rPr lang="en-CA" dirty="0"/>
              <a:t>Do not get attached to your perception or anyone’s perception</a:t>
            </a:r>
          </a:p>
          <a:p>
            <a:pPr marL="171450" indent="-171450" eaLnBrk="1" hangingPunct="1">
              <a:buFont typeface="Arial" panose="020B0604020202020204" pitchFamily="34" charset="0"/>
              <a:buChar char="•"/>
              <a:defRPr/>
            </a:pPr>
            <a:r>
              <a:rPr lang="en-CA" dirty="0"/>
              <a:t>What is important is that the team discuss/converse about what is happening and decide what to do with this new information</a:t>
            </a:r>
          </a:p>
          <a:p>
            <a:pPr marL="171450" indent="-171450" eaLnBrk="1" hangingPunct="1">
              <a:buFont typeface="Arial" panose="020B0604020202020204" pitchFamily="34" charset="0"/>
              <a:buChar char="•"/>
              <a:defRPr/>
            </a:pPr>
            <a:r>
              <a:rPr lang="en-CA" dirty="0"/>
              <a:t>It is important to create and maintain a safe and non-judgmental environment</a:t>
            </a:r>
          </a:p>
          <a:p>
            <a:pPr eaLnBrk="1" hangingPunct="1">
              <a:buFont typeface="Arial" panose="020B0604020202020204" pitchFamily="34" charset="0"/>
              <a:buNone/>
              <a:defRPr/>
            </a:pPr>
            <a:endParaRPr lang="en-CA" dirty="0"/>
          </a:p>
          <a:p>
            <a:pPr eaLnBrk="1" hangingPunct="1">
              <a:defRPr/>
            </a:pPr>
            <a:endParaRPr lang="en-CA" dirty="0"/>
          </a:p>
        </p:txBody>
      </p:sp>
      <p:sp>
        <p:nvSpPr>
          <p:cNvPr id="4" name="Slide Number Placeholder 3"/>
          <p:cNvSpPr>
            <a:spLocks noGrp="1"/>
          </p:cNvSpPr>
          <p:nvPr>
            <p:ph type="sldNum" sz="quarter" idx="5"/>
          </p:nvPr>
        </p:nvSpPr>
        <p:spPr/>
        <p:txBody>
          <a:bodyPr/>
          <a:lstStyle/>
          <a:p>
            <a:pPr>
              <a:defRPr/>
            </a:pPr>
            <a:fld id="{E8E46960-D388-49BA-A3CA-FF7E613F181A}" type="slidenum">
              <a:rPr lang="en-CA" smtClean="0"/>
              <a:pPr>
                <a:defRPr/>
              </a:pPr>
              <a:t>11</a:t>
            </a:fld>
            <a:endParaRPr lang="en-CA"/>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Slide Image Placeholder 1"/>
          <p:cNvSpPr>
            <a:spLocks noGrp="1" noRot="1" noChangeAspec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lstStyle/>
          <a:p>
            <a:pPr eaLnBrk="1" hangingPunct="1">
              <a:defRPr/>
            </a:pPr>
            <a:r>
              <a:rPr lang="en-CA" dirty="0"/>
              <a:t>Reading the EF is helpful in upholding the Original Agile Manifesto Values</a:t>
            </a:r>
          </a:p>
          <a:p>
            <a:pPr eaLnBrk="1" hangingPunct="1">
              <a:defRPr/>
            </a:pPr>
            <a:endParaRPr lang="en-CA" dirty="0"/>
          </a:p>
          <a:p>
            <a:pPr marL="228600" indent="-228600" eaLnBrk="1" hangingPunct="1">
              <a:buFont typeface="+mj-lt"/>
              <a:buAutoNum type="arabicPeriod"/>
              <a:defRPr/>
            </a:pPr>
            <a:r>
              <a:rPr lang="en-CA" dirty="0"/>
              <a:t>Individuals and interactions over processes and tools</a:t>
            </a:r>
          </a:p>
          <a:p>
            <a:pPr marL="228600" indent="-228600" eaLnBrk="1" hangingPunct="1">
              <a:buFont typeface="+mj-lt"/>
              <a:buAutoNum type="arabicPeriod"/>
              <a:defRPr/>
            </a:pPr>
            <a:r>
              <a:rPr lang="en-CA" dirty="0"/>
              <a:t>Working software over comprehensive documentation</a:t>
            </a:r>
          </a:p>
          <a:p>
            <a:pPr marL="228600" indent="-228600" eaLnBrk="1" hangingPunct="1">
              <a:buFont typeface="+mj-lt"/>
              <a:buAutoNum type="arabicPeriod"/>
              <a:defRPr/>
            </a:pPr>
            <a:r>
              <a:rPr lang="en-CA" dirty="0"/>
              <a:t>Customer collaboration over contract negotiation</a:t>
            </a:r>
          </a:p>
          <a:p>
            <a:pPr marL="228600" indent="-228600" eaLnBrk="1" hangingPunct="1">
              <a:buFont typeface="+mj-lt"/>
              <a:buAutoNum type="arabicPeriod"/>
              <a:defRPr/>
            </a:pPr>
            <a:r>
              <a:rPr lang="en-CA" dirty="0"/>
              <a:t>Responding to change over following a plan</a:t>
            </a:r>
          </a:p>
          <a:p>
            <a:pPr marL="228600" indent="-228600" eaLnBrk="1" hangingPunct="1">
              <a:buFont typeface="+mj-lt"/>
              <a:buAutoNum type="arabicPeriod"/>
              <a:defRPr/>
            </a:pPr>
            <a:endParaRPr lang="en-CA" dirty="0"/>
          </a:p>
          <a:p>
            <a:pPr eaLnBrk="1" hangingPunct="1">
              <a:defRPr/>
            </a:pPr>
            <a:r>
              <a:rPr lang="en-CA" dirty="0"/>
              <a:t>You need EF for each ne of these</a:t>
            </a:r>
          </a:p>
        </p:txBody>
      </p:sp>
      <p:sp>
        <p:nvSpPr>
          <p:cNvPr id="4" name="Slide Number Placeholder 3"/>
          <p:cNvSpPr>
            <a:spLocks noGrp="1"/>
          </p:cNvSpPr>
          <p:nvPr>
            <p:ph type="sldNum" sz="quarter" idx="5"/>
          </p:nvPr>
        </p:nvSpPr>
        <p:spPr/>
        <p:txBody>
          <a:bodyPr/>
          <a:lstStyle/>
          <a:p>
            <a:pPr>
              <a:defRPr/>
            </a:pPr>
            <a:fld id="{06CC7B53-D040-4DA5-93EE-69A28FB5F9EF}" type="slidenum">
              <a:rPr lang="en-CA" smtClean="0"/>
              <a:pPr>
                <a:defRPr/>
              </a:pPr>
              <a:t>12</a:t>
            </a:fld>
            <a:endParaRPr lang="en-CA"/>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Image Placeholder 1"/>
          <p:cNvSpPr>
            <a:spLocks noGrp="1" noRot="1" noChangeAspect="1"/>
          </p:cNvSpPr>
          <p:nvPr>
            <p:ph type="sldImg"/>
          </p:nvPr>
        </p:nvSpPr>
        <p:spPr bwMode="auto">
          <a:xfrm>
            <a:off x="1125538" y="684213"/>
            <a:ext cx="4572000" cy="3429000"/>
          </a:xfrm>
          <a:noFill/>
          <a:ln>
            <a:solidFill>
              <a:srgbClr val="000000"/>
            </a:solidFill>
            <a:miter lim="800000"/>
            <a:headEnd/>
            <a:tailEnd/>
          </a:ln>
        </p:spPr>
      </p:sp>
      <p:sp>
        <p:nvSpPr>
          <p:cNvPr id="3" name="Notes Placeholder 2"/>
          <p:cNvSpPr>
            <a:spLocks noGrp="1"/>
          </p:cNvSpPr>
          <p:nvPr>
            <p:ph type="body" idx="1"/>
          </p:nvPr>
        </p:nvSpPr>
        <p:spPr/>
        <p:txBody>
          <a:bodyPr/>
          <a:lstStyle/>
          <a:p>
            <a:pPr marL="171450" indent="-171450" eaLnBrk="1" hangingPunct="1">
              <a:buFont typeface="Arial" panose="020B0604020202020204" pitchFamily="34" charset="0"/>
              <a:buChar char="•"/>
              <a:defRPr/>
            </a:pPr>
            <a:r>
              <a:rPr lang="en-CA" dirty="0"/>
              <a:t>In an Agile environment you engage with each other in a way that does not happen in any other development culture.  The Retrospective step purpose is to reflect on how we work together.  Reading the EF is important information so that how we work together to add value is always at the centre of our interactions.</a:t>
            </a:r>
          </a:p>
          <a:p>
            <a:pPr marL="171450" indent="-171450" eaLnBrk="1" hangingPunct="1">
              <a:buFont typeface="Arial" panose="020B0604020202020204" pitchFamily="34" charset="0"/>
              <a:buChar char="•"/>
              <a:defRPr/>
            </a:pPr>
            <a:r>
              <a:rPr lang="en-CA" dirty="0"/>
              <a:t>Agile is about creating healthy tensions by having and hearing different views, different purposes.  </a:t>
            </a:r>
          </a:p>
          <a:p>
            <a:pPr marL="171450" indent="-171450" eaLnBrk="1" hangingPunct="1">
              <a:buFont typeface="Arial" panose="020B0604020202020204" pitchFamily="34" charset="0"/>
              <a:buChar char="•"/>
              <a:defRPr/>
            </a:pPr>
            <a:r>
              <a:rPr lang="en-CA" dirty="0"/>
              <a:t>The Scrum Master/Agile Coach intentionally generates dynamic tensions in order to get the best value for the product. </a:t>
            </a:r>
          </a:p>
          <a:p>
            <a:pPr eaLnBrk="1" hangingPunct="1">
              <a:defRPr/>
            </a:pPr>
            <a:endParaRPr lang="en-CA" dirty="0"/>
          </a:p>
        </p:txBody>
      </p:sp>
      <p:sp>
        <p:nvSpPr>
          <p:cNvPr id="4" name="Slide Number Placeholder 3"/>
          <p:cNvSpPr>
            <a:spLocks noGrp="1"/>
          </p:cNvSpPr>
          <p:nvPr>
            <p:ph type="sldNum" sz="quarter" idx="5"/>
          </p:nvPr>
        </p:nvSpPr>
        <p:spPr/>
        <p:txBody>
          <a:bodyPr/>
          <a:lstStyle/>
          <a:p>
            <a:pPr>
              <a:defRPr/>
            </a:pPr>
            <a:fld id="{0B203BC3-84E5-4031-8F24-23FF310ADD5E}" type="slidenum">
              <a:rPr lang="en-CA" smtClean="0"/>
              <a:pPr>
                <a:defRPr/>
              </a:pPr>
              <a:t>13</a:t>
            </a:fld>
            <a:endParaRPr lang="en-CA"/>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bwMode="auto">
          <a:noFill/>
          <a:ln>
            <a:solidFill>
              <a:srgbClr val="000000"/>
            </a:solidFill>
            <a:miter lim="800000"/>
            <a:headEnd/>
            <a:tailEnd/>
          </a:ln>
        </p:spPr>
      </p:sp>
      <p:sp>
        <p:nvSpPr>
          <p:cNvPr id="4096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CA"/>
          </a:p>
        </p:txBody>
      </p:sp>
      <p:sp>
        <p:nvSpPr>
          <p:cNvPr id="4" name="Slide Number Placeholder 3"/>
          <p:cNvSpPr>
            <a:spLocks noGrp="1"/>
          </p:cNvSpPr>
          <p:nvPr>
            <p:ph type="sldNum" sz="quarter" idx="5"/>
          </p:nvPr>
        </p:nvSpPr>
        <p:spPr/>
        <p:txBody>
          <a:bodyPr/>
          <a:lstStyle/>
          <a:p>
            <a:pPr>
              <a:defRPr/>
            </a:pPr>
            <a:fld id="{4908A6F4-20B8-45FE-96EF-D51741EE6FFE}" type="slidenum">
              <a:rPr lang="en-CA" smtClean="0"/>
              <a:pPr>
                <a:defRPr/>
              </a:pPr>
              <a:t>14</a:t>
            </a:fld>
            <a:endParaRPr lang="en-CA"/>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pPr>
              <a:defRPr/>
            </a:pPr>
            <a:fld id="{2C9058DD-C5AE-4D34-92F8-6A1EF2B7B848}" type="slidenum">
              <a:rPr lang="en-CA" smtClean="0"/>
              <a:pPr>
                <a:defRPr/>
              </a:pPr>
              <a:t>15</a:t>
            </a:fld>
            <a:endParaRPr lang="en-CA"/>
          </a:p>
        </p:txBody>
      </p:sp>
    </p:spTree>
    <p:extLst>
      <p:ext uri="{BB962C8B-B14F-4D97-AF65-F5344CB8AC3E}">
        <p14:creationId xmlns:p14="http://schemas.microsoft.com/office/powerpoint/2010/main" val="397301277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Slide Image Placeholder 1"/>
          <p:cNvSpPr>
            <a:spLocks noGrp="1" noRot="1" noChangeAspect="1"/>
          </p:cNvSpPr>
          <p:nvPr>
            <p:ph type="sldImg"/>
          </p:nvPr>
        </p:nvSpPr>
        <p:spPr bwMode="auto">
          <a:noFill/>
          <a:ln>
            <a:solidFill>
              <a:srgbClr val="000000"/>
            </a:solidFill>
            <a:miter lim="800000"/>
            <a:headEnd/>
            <a:tailEnd/>
          </a:ln>
        </p:spPr>
      </p:sp>
      <p:sp>
        <p:nvSpPr>
          <p:cNvPr id="4301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CA"/>
          </a:p>
        </p:txBody>
      </p:sp>
      <p:sp>
        <p:nvSpPr>
          <p:cNvPr id="4" name="Slide Number Placeholder 3"/>
          <p:cNvSpPr>
            <a:spLocks noGrp="1"/>
          </p:cNvSpPr>
          <p:nvPr>
            <p:ph type="sldNum" sz="quarter" idx="5"/>
          </p:nvPr>
        </p:nvSpPr>
        <p:spPr/>
        <p:txBody>
          <a:bodyPr/>
          <a:lstStyle/>
          <a:p>
            <a:pPr>
              <a:defRPr/>
            </a:pPr>
            <a:fld id="{5BC16A25-9710-4E96-B0E4-1A199411C175}" type="slidenum">
              <a:rPr lang="en-CA" smtClean="0"/>
              <a:pPr>
                <a:defRPr/>
              </a:pPr>
              <a:t>16</a:t>
            </a:fld>
            <a:endParaRPr lang="en-CA"/>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Rot="1" noChangeAspect="1" noTextEdit="1"/>
          </p:cNvSpPr>
          <p:nvPr>
            <p:ph type="sldImg"/>
          </p:nvPr>
        </p:nvSpPr>
        <p:spPr bwMode="auto">
          <a:noFill/>
          <a:ln>
            <a:solidFill>
              <a:srgbClr val="000000"/>
            </a:solidFill>
            <a:miter lim="800000"/>
            <a:headEnd/>
            <a:tailEnd/>
          </a:ln>
        </p:spPr>
      </p:sp>
      <p:sp>
        <p:nvSpPr>
          <p:cNvPr id="17410"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buFontTx/>
              <a:buChar char="•"/>
            </a:pPr>
            <a:r>
              <a:rPr lang="en-CA"/>
              <a:t>Efficiency</a:t>
            </a:r>
          </a:p>
          <a:p>
            <a:pPr eaLnBrk="1" hangingPunct="1">
              <a:buFontTx/>
              <a:buChar char="•"/>
            </a:pPr>
            <a:r>
              <a:rPr lang="en-CA"/>
              <a:t>Working with People</a:t>
            </a:r>
          </a:p>
          <a:p>
            <a:pPr eaLnBrk="1" hangingPunct="1">
              <a:buFontTx/>
              <a:buChar char="•"/>
            </a:pPr>
            <a:r>
              <a:rPr lang="en-CA"/>
              <a:t>Smooth sailing</a:t>
            </a:r>
          </a:p>
          <a:p>
            <a:pPr eaLnBrk="1" hangingPunct="1">
              <a:buFontTx/>
              <a:buChar char="•"/>
            </a:pPr>
            <a:r>
              <a:rPr lang="en-CA"/>
              <a:t>Getting to Results – quickly and painless as possible</a:t>
            </a:r>
          </a:p>
          <a:p>
            <a:pPr eaLnBrk="1" hangingPunct="1">
              <a:buFontTx/>
              <a:buChar char="•"/>
            </a:pPr>
            <a:r>
              <a:rPr lang="en-CA"/>
              <a:t>Collaboration</a:t>
            </a:r>
          </a:p>
          <a:p>
            <a:pPr eaLnBrk="1" hangingPunct="1">
              <a:buFontTx/>
              <a:buChar char="•"/>
            </a:pPr>
            <a:r>
              <a:rPr lang="en-CA"/>
              <a:t>Distractions often about relationships, personalities, difference of opinions, moods, group dynamics</a:t>
            </a:r>
          </a:p>
          <a:p>
            <a:pPr eaLnBrk="1" hangingPunct="1"/>
            <a:endParaRPr lang="en-CA"/>
          </a:p>
          <a:p>
            <a:pPr eaLnBrk="1" hangingPunct="1"/>
            <a:endParaRPr lang="en-CA"/>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Rot="1" noChangeAspect="1" noTextEdit="1"/>
          </p:cNvSpPr>
          <p:nvPr>
            <p:ph type="sldImg"/>
          </p:nvPr>
        </p:nvSpPr>
        <p:spPr bwMode="auto">
          <a:xfrm>
            <a:off x="1125538" y="684213"/>
            <a:ext cx="4572000" cy="3429000"/>
          </a:xfrm>
          <a:noFill/>
          <a:ln>
            <a:solidFill>
              <a:srgbClr val="000000"/>
            </a:solidFill>
            <a:miter lim="800000"/>
            <a:headEnd/>
            <a:tailEnd/>
          </a:ln>
        </p:spPr>
      </p:sp>
      <p:sp>
        <p:nvSpPr>
          <p:cNvPr id="20482"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CA"/>
              <a:t>1.</a:t>
            </a:r>
          </a:p>
          <a:p>
            <a:pPr eaLnBrk="1" hangingPunct="1"/>
            <a:r>
              <a:rPr lang="en-CA"/>
              <a:t>Do you think the group worked well together?</a:t>
            </a:r>
          </a:p>
          <a:p>
            <a:pPr eaLnBrk="1" hangingPunct="1"/>
            <a:r>
              <a:rPr lang="en-CA"/>
              <a:t>Were the results achieved?</a:t>
            </a:r>
          </a:p>
          <a:p>
            <a:pPr eaLnBrk="1" hangingPunct="1"/>
            <a:r>
              <a:rPr lang="en-CA"/>
              <a:t>Would you work with that group again?</a:t>
            </a:r>
          </a:p>
          <a:p>
            <a:pPr eaLnBrk="1" hangingPunct="1"/>
            <a:r>
              <a:rPr lang="en-CA"/>
              <a:t>What are your thoughts?</a:t>
            </a:r>
          </a:p>
          <a:p>
            <a:pPr eaLnBrk="1" hangingPunct="1"/>
            <a:r>
              <a:rPr lang="en-CA"/>
              <a:t>What is an adjective you would use to describe it best: Reliable</a:t>
            </a:r>
            <a:br>
              <a:rPr lang="en-CA"/>
            </a:br>
            <a:r>
              <a:rPr lang="en-CA"/>
              <a:t>Self-starter</a:t>
            </a:r>
            <a:br>
              <a:rPr lang="en-CA"/>
            </a:br>
            <a:r>
              <a:rPr lang="en-CA"/>
              <a:t>Loyal</a:t>
            </a:r>
            <a:br>
              <a:rPr lang="en-CA"/>
            </a:br>
            <a:r>
              <a:rPr lang="en-CA"/>
              <a:t>Studious</a:t>
            </a:r>
            <a:br>
              <a:rPr lang="en-CA"/>
            </a:br>
            <a:r>
              <a:rPr lang="en-CA"/>
              <a:t>Attentive</a:t>
            </a:r>
            <a:br>
              <a:rPr lang="en-CA"/>
            </a:br>
            <a:r>
              <a:rPr lang="en-CA"/>
              <a:t>Conscientious</a:t>
            </a:r>
            <a:br>
              <a:rPr lang="en-CA"/>
            </a:br>
            <a:r>
              <a:rPr lang="en-CA"/>
              <a:t>Industrious</a:t>
            </a:r>
            <a:br>
              <a:rPr lang="en-CA"/>
            </a:br>
            <a:r>
              <a:rPr lang="en-CA"/>
              <a:t>Persistent</a:t>
            </a:r>
            <a:br>
              <a:rPr lang="en-CA"/>
            </a:br>
            <a:r>
              <a:rPr lang="en-CA"/>
              <a:t>Dynamic</a:t>
            </a:r>
            <a:br>
              <a:rPr lang="en-CA"/>
            </a:br>
            <a:r>
              <a:rPr lang="en-CA"/>
              <a:t>Energetic</a:t>
            </a:r>
            <a:br>
              <a:rPr lang="en-CA"/>
            </a:br>
            <a:r>
              <a:rPr lang="en-CA"/>
              <a:t>Enterprising</a:t>
            </a:r>
            <a:br>
              <a:rPr lang="en-CA"/>
            </a:br>
            <a:r>
              <a:rPr lang="en-CA"/>
              <a:t>Enthusiastic</a:t>
            </a:r>
            <a:br>
              <a:rPr lang="en-CA"/>
            </a:br>
            <a:r>
              <a:rPr lang="en-CA"/>
              <a:t>Aggressive</a:t>
            </a:r>
            <a:br>
              <a:rPr lang="en-CA"/>
            </a:br>
            <a:r>
              <a:rPr lang="en-CA"/>
              <a:t>Consistent</a:t>
            </a:r>
            <a:br>
              <a:rPr lang="en-CA"/>
            </a:br>
            <a:r>
              <a:rPr lang="en-CA"/>
              <a:t>Organized</a:t>
            </a:r>
            <a:br>
              <a:rPr lang="en-CA"/>
            </a:br>
            <a:r>
              <a:rPr lang="en-CA"/>
              <a:t>Professional</a:t>
            </a:r>
            <a:br>
              <a:rPr lang="en-CA"/>
            </a:br>
            <a:r>
              <a:rPr lang="en-CA"/>
              <a:t>Methodical</a:t>
            </a:r>
            <a:br>
              <a:rPr lang="en-CA"/>
            </a:br>
            <a:r>
              <a:rPr lang="en-CA"/>
              <a:t>Skillful</a:t>
            </a:r>
            <a:br>
              <a:rPr lang="en-CA"/>
            </a:br>
            <a:r>
              <a:rPr lang="en-CA"/>
              <a:t>Passionate</a:t>
            </a:r>
          </a:p>
          <a:p>
            <a:pPr eaLnBrk="1" hangingPunct="1"/>
            <a:r>
              <a:rPr lang="en-CA"/>
              <a:t>Share with your neibour for 2 mins each</a:t>
            </a:r>
          </a:p>
          <a:p>
            <a:pPr eaLnBrk="1" hangingPunct="1"/>
            <a:r>
              <a:rPr lang="en-CA"/>
              <a:t>2. </a:t>
            </a:r>
          </a:p>
          <a:p>
            <a:pPr eaLnBrk="1" hangingPunct="1"/>
            <a:r>
              <a:rPr lang="en-CA"/>
              <a:t>How did you feel walking in a meeting with this group?</a:t>
            </a:r>
          </a:p>
          <a:p>
            <a:pPr eaLnBrk="1" hangingPunct="1"/>
            <a:r>
              <a:rPr lang="en-CA"/>
              <a:t>When you went home at night, how did you feel? What FEELINGS did you have about the team? It made me feel….(slide?)</a:t>
            </a:r>
          </a:p>
          <a:p>
            <a:pPr eaLnBrk="1" hangingPunct="1"/>
            <a:endParaRPr lang="en-CA"/>
          </a:p>
          <a:p>
            <a:pPr eaLnBrk="1" hangingPunct="1"/>
            <a:r>
              <a:rPr lang="en-CA"/>
              <a:t>Need a little help?</a:t>
            </a:r>
          </a:p>
          <a:p>
            <a:pPr eaLnBrk="1" hangingPunct="1"/>
            <a:endParaRPr lang="en-CA"/>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Rot="1" noChangeAspect="1" noTextEdit="1"/>
          </p:cNvSpPr>
          <p:nvPr>
            <p:ph type="sldImg"/>
          </p:nvPr>
        </p:nvSpPr>
        <p:spPr bwMode="auto">
          <a:noFill/>
          <a:ln>
            <a:solidFill>
              <a:srgbClr val="000000"/>
            </a:solidFill>
            <a:miter lim="800000"/>
            <a:headEnd/>
            <a:tailEnd/>
          </a:ln>
        </p:spPr>
      </p:sp>
      <p:sp>
        <p:nvSpPr>
          <p:cNvPr id="22530"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CA"/>
              <a:t>Four basic categories of emotions</a:t>
            </a:r>
          </a:p>
          <a:p>
            <a:pPr eaLnBrk="1" hangingPunct="1"/>
            <a:r>
              <a:rPr lang="en-CA"/>
              <a:t>Can all of these over a period of working with a group, that’s normal?</a:t>
            </a:r>
          </a:p>
          <a:p>
            <a:pPr eaLnBrk="1" hangingPunct="1"/>
            <a:r>
              <a:rPr lang="en-CA"/>
              <a:t>Overall what would be the emotion that best describe your feeling about working with this group</a:t>
            </a:r>
          </a:p>
          <a:p>
            <a:pPr lvl="1" eaLnBrk="1" hangingPunct="1">
              <a:buFontTx/>
              <a:buChar char="•"/>
            </a:pPr>
            <a:r>
              <a:rPr lang="en-CA"/>
              <a:t>Were you mad? Confused, frustrated, angry, bitter, agravated</a:t>
            </a:r>
          </a:p>
          <a:p>
            <a:pPr lvl="1" eaLnBrk="1" hangingPunct="1">
              <a:buFontTx/>
              <a:buChar char="•"/>
            </a:pPr>
            <a:r>
              <a:rPr lang="en-CA"/>
              <a:t>Sad – depressed,  disappointed, unhappy, down, the blues</a:t>
            </a:r>
          </a:p>
          <a:p>
            <a:pPr lvl="1" eaLnBrk="1" hangingPunct="1">
              <a:buFontTx/>
              <a:buChar char="•"/>
            </a:pPr>
            <a:r>
              <a:rPr lang="en-CA"/>
              <a:t>Scared – anxious, apprehensive, worried, nervous, fearful, panic</a:t>
            </a:r>
          </a:p>
          <a:p>
            <a:pPr lvl="1" eaLnBrk="1" hangingPunct="1">
              <a:buFontTx/>
              <a:buChar char="•"/>
            </a:pPr>
            <a:r>
              <a:rPr lang="en-CA"/>
              <a:t>Happy – satisfied, glad, pleased, content</a:t>
            </a:r>
          </a:p>
          <a:p>
            <a:pPr eaLnBrk="1" hangingPunct="1">
              <a:buFontTx/>
              <a:buChar char="•"/>
            </a:pPr>
            <a:endParaRPr lang="en-CA"/>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noRot="1" noChangeAspect="1" noTextEdit="1"/>
          </p:cNvSpPr>
          <p:nvPr>
            <p:ph type="sldImg"/>
          </p:nvPr>
        </p:nvSpPr>
        <p:spPr bwMode="auto">
          <a:xfrm>
            <a:off x="1125538" y="684213"/>
            <a:ext cx="4572000" cy="3429000"/>
          </a:xfrm>
          <a:noFill/>
          <a:ln>
            <a:solidFill>
              <a:srgbClr val="000000"/>
            </a:solidFill>
            <a:miter lim="800000"/>
            <a:headEnd/>
            <a:tailEnd/>
          </a:ln>
        </p:spPr>
      </p:sp>
      <p:sp>
        <p:nvSpPr>
          <p:cNvPr id="24578"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CA" i="1"/>
              <a:t>KNOWING ME/IN RELATIONSHIP WITH SELF</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Rot="1" noChangeAspect="1" noTextEdit="1"/>
          </p:cNvSpPr>
          <p:nvPr>
            <p:ph type="sldImg"/>
          </p:nvPr>
        </p:nvSpPr>
        <p:spPr bwMode="auto">
          <a:xfrm>
            <a:off x="1125538" y="684213"/>
            <a:ext cx="4572000" cy="3429000"/>
          </a:xfrm>
          <a:noFill/>
          <a:ln>
            <a:solidFill>
              <a:srgbClr val="000000"/>
            </a:solidFill>
            <a:miter lim="800000"/>
            <a:headEnd/>
            <a:tailEnd/>
          </a:ln>
        </p:spPr>
      </p:sp>
      <p:sp>
        <p:nvSpPr>
          <p:cNvPr id="26626"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CA" i="1"/>
              <a:t>KNOWING YOU AND ME</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noRot="1" noChangeAspect="1" noTextEdit="1"/>
          </p:cNvSpPr>
          <p:nvPr>
            <p:ph type="sldImg"/>
          </p:nvPr>
        </p:nvSpPr>
        <p:spPr bwMode="auto">
          <a:noFill/>
          <a:ln>
            <a:solidFill>
              <a:srgbClr val="000000"/>
            </a:solidFill>
            <a:miter lim="800000"/>
            <a:headEnd/>
            <a:tailEnd/>
          </a:ln>
        </p:spPr>
      </p:sp>
      <p:sp>
        <p:nvSpPr>
          <p:cNvPr id="2867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r>
              <a:rPr lang="en-CA"/>
              <a:t>We have a Handout</a:t>
            </a:r>
          </a:p>
          <a:p>
            <a:pPr eaLnBrk="1" hangingPunct="1"/>
            <a:endParaRPr lang="en-CA"/>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a:spLocks noGrp="1" noRot="1" noChangeAspect="1" noTextEdit="1"/>
          </p:cNvSpPr>
          <p:nvPr>
            <p:ph type="sldImg"/>
          </p:nvPr>
        </p:nvSpPr>
        <p:spPr bwMode="auto">
          <a:xfrm>
            <a:off x="1125538" y="684213"/>
            <a:ext cx="4572000" cy="3429000"/>
          </a:xfrm>
          <a:noFill/>
          <a:ln>
            <a:solidFill>
              <a:srgbClr val="000000"/>
            </a:solidFill>
            <a:miter lim="800000"/>
            <a:headEnd/>
            <a:tailEnd/>
          </a:ln>
        </p:spPr>
      </p:sp>
      <p:sp>
        <p:nvSpPr>
          <p:cNvPr id="30722"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CA" sz="1000"/>
              <a:t>KNOWING IT</a:t>
            </a:r>
          </a:p>
          <a:p>
            <a:pPr eaLnBrk="1" hangingPunct="1"/>
            <a:r>
              <a:rPr lang="en-CA" sz="1000"/>
              <a:t>What is the IT?  IT is the culture, the vibe, the atmosphere, energy.</a:t>
            </a:r>
          </a:p>
          <a:p>
            <a:pPr eaLnBrk="1" hangingPunct="1"/>
            <a:r>
              <a:rPr lang="en-CA" sz="1000"/>
              <a:t>You do not see IT but you feel IT.</a:t>
            </a:r>
          </a:p>
          <a:p>
            <a:pPr eaLnBrk="1" hangingPunct="1"/>
            <a:r>
              <a:rPr lang="en-CA" sz="1000"/>
              <a:t>As you reflect when you leave a group.  You will think, well that was Fun, INTERESTING or NEVER AGAIN</a:t>
            </a:r>
          </a:p>
          <a:p>
            <a:pPr eaLnBrk="1" hangingPunct="1"/>
            <a:endParaRPr lang="en-CA" sz="1000"/>
          </a:p>
          <a:p>
            <a:pPr eaLnBrk="1" hangingPunct="1"/>
            <a:r>
              <a:rPr lang="en-CA" sz="1000"/>
              <a:t>There is ME (EI) and YOU (SI) and us together is IT. Me with someone else would be a different IT and would have a different personality</a:t>
            </a:r>
          </a:p>
          <a:p>
            <a:pPr eaLnBrk="1" hangingPunct="1"/>
            <a:r>
              <a:rPr lang="en-CA" sz="1000"/>
              <a:t>Now add a 3</a:t>
            </a:r>
            <a:r>
              <a:rPr lang="en-CA" sz="1000" baseline="30000"/>
              <a:t>rd</a:t>
            </a:r>
            <a:r>
              <a:rPr lang="en-CA" sz="1000"/>
              <a:t> person, the personality of IT will shift and now a 4</a:t>
            </a:r>
            <a:r>
              <a:rPr lang="en-CA" sz="1000" baseline="30000"/>
              <a:t>th</a:t>
            </a:r>
            <a:r>
              <a:rPr lang="en-CA" sz="1000"/>
              <a:t>, a 5</a:t>
            </a:r>
            <a:r>
              <a:rPr lang="en-CA" sz="1000" baseline="30000"/>
              <a:t>th</a:t>
            </a:r>
            <a:r>
              <a:rPr lang="en-CA" sz="1000"/>
              <a:t>, etc.  you get the point</a:t>
            </a:r>
          </a:p>
          <a:p>
            <a:pPr eaLnBrk="1" hangingPunct="1"/>
            <a:r>
              <a:rPr lang="en-CA" sz="1000"/>
              <a:t>This personality of each TEAMS/IT is unique</a:t>
            </a:r>
          </a:p>
          <a:p>
            <a:pPr eaLnBrk="1" hangingPunct="1"/>
            <a:r>
              <a:rPr lang="en-CA" sz="1000"/>
              <a:t>Link back to the 4 feelings – Mad, Sad, Happy and Scared </a:t>
            </a:r>
          </a:p>
          <a:p>
            <a:pPr eaLnBrk="1" hangingPunct="1"/>
            <a:r>
              <a:rPr lang="en-CA" sz="1000"/>
              <a:t>For example, maybe not every single person is SCARED but the overall atmosphere of the TEAM is apprehensive, concerned, anxious, etc. due to varying circumstances – loss of resources, change in deadlines, loss of a team member, etc.</a:t>
            </a:r>
          </a:p>
          <a:p>
            <a:pPr eaLnBrk="1" hangingPunct="1"/>
            <a:endParaRPr lang="en-CA" sz="1000"/>
          </a:p>
          <a:p>
            <a:pPr eaLnBrk="1" hangingPunct="1"/>
            <a:r>
              <a:rPr lang="en-CA" sz="1000"/>
              <a:t>WHAT DO YOU WITH THAT?</a:t>
            </a:r>
          </a:p>
          <a:p>
            <a:pPr eaLnBrk="1" hangingPunct="1"/>
            <a:endParaRPr lang="en-CA" sz="1000"/>
          </a:p>
          <a:p>
            <a:pPr eaLnBrk="1" hangingPunct="1"/>
            <a:endParaRPr lang="en-CA" sz="100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p:cNvSpPr>
            <a:spLocks noGrp="1" noRot="1" noChangeAspect="1" noTextEdit="1"/>
          </p:cNvSpPr>
          <p:nvPr>
            <p:ph type="sldImg"/>
          </p:nvPr>
        </p:nvSpPr>
        <p:spPr bwMode="auto">
          <a:xfrm>
            <a:off x="1125538" y="684213"/>
            <a:ext cx="4572000" cy="3429000"/>
          </a:xfrm>
          <a:noFill/>
          <a:ln>
            <a:solidFill>
              <a:srgbClr val="000000"/>
            </a:solidFill>
            <a:miter lim="800000"/>
            <a:headEnd/>
            <a:tailEnd/>
          </a:ln>
        </p:spPr>
      </p:sp>
      <p:sp>
        <p:nvSpPr>
          <p:cNvPr id="32770"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C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42"/>
          <p:cNvGrpSpPr>
            <a:grpSpLocks/>
          </p:cNvGrpSpPr>
          <p:nvPr/>
        </p:nvGrpSpPr>
        <p:grpSpPr bwMode="auto">
          <a:xfrm>
            <a:off x="-382588" y="0"/>
            <a:ext cx="9932988" cy="6858000"/>
            <a:chOff x="-382404" y="0"/>
            <a:chExt cx="9932332" cy="6858000"/>
          </a:xfrm>
        </p:grpSpPr>
        <p:grpSp>
          <p:nvGrpSpPr>
            <p:cNvPr id="5" name="Group 44"/>
            <p:cNvGrpSpPr>
              <a:grpSpLocks/>
            </p:cNvGrpSpPr>
            <p:nvPr/>
          </p:nvGrpSpPr>
          <p:grpSpPr bwMode="auto">
            <a:xfrm>
              <a:off x="0" y="0"/>
              <a:ext cx="9144000" cy="6858000"/>
              <a:chOff x="0" y="0"/>
              <a:chExt cx="9144000" cy="6858000"/>
            </a:xfrm>
          </p:grpSpPr>
          <p:grpSp>
            <p:nvGrpSpPr>
              <p:cNvPr id="28" name="Group 4"/>
              <p:cNvGrpSpPr>
                <a:grpSpLocks/>
              </p:cNvGrpSpPr>
              <p:nvPr/>
            </p:nvGrpSpPr>
            <p:grpSpPr bwMode="auto">
              <a:xfrm>
                <a:off x="0" y="0"/>
                <a:ext cx="2514600" cy="6858000"/>
                <a:chOff x="0" y="0"/>
                <a:chExt cx="2514600" cy="6858000"/>
              </a:xfrm>
            </p:grpSpPr>
            <p:sp>
              <p:nvSpPr>
                <p:cNvPr id="40" name="Rectangle 114"/>
                <p:cNvSpPr/>
                <p:nvPr/>
              </p:nvSpPr>
              <p:spPr>
                <a:xfrm>
                  <a:off x="914499"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1" name="Rectangle 2"/>
                <p:cNvSpPr/>
                <p:nvPr/>
              </p:nvSpPr>
              <p:spPr>
                <a:xfrm>
                  <a:off x="159"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2" name="Rectangle 3"/>
                <p:cNvSpPr/>
                <p:nvPr/>
              </p:nvSpPr>
              <p:spPr>
                <a:xfrm>
                  <a:off x="228744"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grpSp>
            <p:nvGrpSpPr>
              <p:cNvPr id="29" name="Group 5"/>
              <p:cNvGrpSpPr>
                <a:grpSpLocks/>
              </p:cNvGrpSpPr>
              <p:nvPr/>
            </p:nvGrpSpPr>
            <p:grpSpPr bwMode="auto">
              <a:xfrm>
                <a:off x="422910" y="0"/>
                <a:ext cx="2514600" cy="6858000"/>
                <a:chOff x="0" y="0"/>
                <a:chExt cx="2514600" cy="6858000"/>
              </a:xfrm>
            </p:grpSpPr>
            <p:sp>
              <p:nvSpPr>
                <p:cNvPr id="37" name="Rectangle 84"/>
                <p:cNvSpPr/>
                <p:nvPr/>
              </p:nvSpPr>
              <p:spPr>
                <a:xfrm>
                  <a:off x="913836"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8" name="Rectangle 85"/>
                <p:cNvSpPr/>
                <p:nvPr/>
              </p:nvSpPr>
              <p:spPr>
                <a:xfrm>
                  <a:off x="-504"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9" name="Rectangle 113"/>
                <p:cNvSpPr/>
                <p:nvPr/>
              </p:nvSpPr>
              <p:spPr>
                <a:xfrm>
                  <a:off x="228081"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grpSp>
            <p:nvGrpSpPr>
              <p:cNvPr id="30" name="Group 9"/>
              <p:cNvGrpSpPr>
                <a:grpSpLocks/>
              </p:cNvGrpSpPr>
              <p:nvPr/>
            </p:nvGrpSpPr>
            <p:grpSpPr bwMode="auto">
              <a:xfrm rot="10800000">
                <a:off x="6629400" y="0"/>
                <a:ext cx="2514600" cy="6858000"/>
                <a:chOff x="0" y="0"/>
                <a:chExt cx="2514600" cy="6858000"/>
              </a:xfrm>
            </p:grpSpPr>
            <p:sp>
              <p:nvSpPr>
                <p:cNvPr id="34" name="Rectangle 77"/>
                <p:cNvSpPr/>
                <p:nvPr/>
              </p:nvSpPr>
              <p:spPr>
                <a:xfrm>
                  <a:off x="914785"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5" name="Rectangle 78"/>
                <p:cNvSpPr/>
                <p:nvPr/>
              </p:nvSpPr>
              <p:spPr>
                <a:xfrm>
                  <a:off x="445"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6" name="Rectangle 80"/>
                <p:cNvSpPr/>
                <p:nvPr/>
              </p:nvSpPr>
              <p:spPr>
                <a:xfrm>
                  <a:off x="229030"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31" name="Rectangle 74"/>
              <p:cNvSpPr/>
              <p:nvPr/>
            </p:nvSpPr>
            <p:spPr>
              <a:xfrm>
                <a:off x="3809907" y="0"/>
                <a:ext cx="281921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2" name="Rectangle 75"/>
              <p:cNvSpPr/>
              <p:nvPr/>
            </p:nvSpPr>
            <p:spPr>
              <a:xfrm>
                <a:off x="2895568"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3" name="Rectangle 76"/>
              <p:cNvSpPr/>
              <p:nvPr/>
            </p:nvSpPr>
            <p:spPr>
              <a:xfrm>
                <a:off x="3124153"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6" name="Freeform 44"/>
            <p:cNvSpPr/>
            <p:nvPr/>
          </p:nvSpPr>
          <p:spPr>
            <a:xfrm>
              <a:off x="-12540" y="5035550"/>
              <a:ext cx="9144984" cy="1174750"/>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7" name="Freeform 47"/>
            <p:cNvSpPr/>
            <p:nvPr/>
          </p:nvSpPr>
          <p:spPr>
            <a:xfrm>
              <a:off x="-12540" y="3467100"/>
              <a:ext cx="9144984" cy="890588"/>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8" name="Freeform 48"/>
            <p:cNvSpPr/>
            <p:nvPr/>
          </p:nvSpPr>
          <p:spPr>
            <a:xfrm>
              <a:off x="-23653" y="5640388"/>
              <a:ext cx="3004940" cy="1211262"/>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9" name="Freeform 50"/>
            <p:cNvSpPr/>
            <p:nvPr/>
          </p:nvSpPr>
          <p:spPr>
            <a:xfrm>
              <a:off x="-12540" y="5284788"/>
              <a:ext cx="9144984" cy="1477962"/>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10" name="Freeform 51"/>
            <p:cNvSpPr/>
            <p:nvPr/>
          </p:nvSpPr>
          <p:spPr>
            <a:xfrm>
              <a:off x="2136793" y="5132388"/>
              <a:ext cx="6982952" cy="171926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11" name="Hexagon 52"/>
            <p:cNvSpPr/>
            <p:nvPr/>
          </p:nvSpPr>
          <p:spPr>
            <a:xfrm rot="1800000">
              <a:off x="2995574" y="2859088"/>
              <a:ext cx="1601681"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Hexagon 53"/>
            <p:cNvSpPr/>
            <p:nvPr/>
          </p:nvSpPr>
          <p:spPr>
            <a:xfrm rot="1800000">
              <a:off x="3719426" y="412591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 name="Hexagon 54"/>
            <p:cNvSpPr/>
            <p:nvPr/>
          </p:nvSpPr>
          <p:spPr>
            <a:xfrm rot="1800000">
              <a:off x="3728950" y="1592263"/>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Hexagon 55"/>
            <p:cNvSpPr/>
            <p:nvPr/>
          </p:nvSpPr>
          <p:spPr>
            <a:xfrm rot="1800000">
              <a:off x="2976525" y="325438"/>
              <a:ext cx="1601681" cy="1389062"/>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Hexagon 56"/>
            <p:cNvSpPr/>
            <p:nvPr/>
          </p:nvSpPr>
          <p:spPr>
            <a:xfrm rot="1800000">
              <a:off x="4462327" y="5383213"/>
              <a:ext cx="1601681" cy="1389062"/>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6" name="Freeform 57"/>
            <p:cNvSpPr/>
            <p:nvPr/>
          </p:nvSpPr>
          <p:spPr>
            <a:xfrm rot="1800000">
              <a:off x="-382404" y="4202113"/>
              <a:ext cx="126198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7" name="Hexagon 58"/>
            <p:cNvSpPr/>
            <p:nvPr/>
          </p:nvSpPr>
          <p:spPr>
            <a:xfrm rot="1800000">
              <a:off x="23970" y="540226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8" name="Hexagon 59"/>
            <p:cNvSpPr/>
            <p:nvPr/>
          </p:nvSpPr>
          <p:spPr>
            <a:xfrm rot="1800000">
              <a:off x="52543" y="2849563"/>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9" name="Hexagon 60"/>
            <p:cNvSpPr/>
            <p:nvPr/>
          </p:nvSpPr>
          <p:spPr>
            <a:xfrm rot="1800000">
              <a:off x="776395" y="412591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0" name="Hexagon 61"/>
            <p:cNvSpPr/>
            <p:nvPr/>
          </p:nvSpPr>
          <p:spPr>
            <a:xfrm rot="1800000">
              <a:off x="1509772" y="5411788"/>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1" name="Hexagon 62"/>
            <p:cNvSpPr/>
            <p:nvPr/>
          </p:nvSpPr>
          <p:spPr>
            <a:xfrm rot="1800000">
              <a:off x="1528821" y="2859088"/>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2" name="Hexagon 63"/>
            <p:cNvSpPr/>
            <p:nvPr/>
          </p:nvSpPr>
          <p:spPr>
            <a:xfrm rot="1800000">
              <a:off x="795444" y="1563688"/>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 name="Hexagon 64"/>
            <p:cNvSpPr/>
            <p:nvPr/>
          </p:nvSpPr>
          <p:spPr>
            <a:xfrm rot="1800000">
              <a:off x="6806909" y="4144963"/>
              <a:ext cx="1600094"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4" name="Hexagon 65"/>
            <p:cNvSpPr/>
            <p:nvPr/>
          </p:nvSpPr>
          <p:spPr>
            <a:xfrm rot="1800000">
              <a:off x="7549810" y="5421313"/>
              <a:ext cx="1600094"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5" name="Hexagon 66"/>
            <p:cNvSpPr/>
            <p:nvPr/>
          </p:nvSpPr>
          <p:spPr>
            <a:xfrm rot="1800000">
              <a:off x="7549810" y="2868613"/>
              <a:ext cx="1600094"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6" name="Freeform 67"/>
            <p:cNvSpPr/>
            <p:nvPr/>
          </p:nvSpPr>
          <p:spPr>
            <a:xfrm rot="1800000">
              <a:off x="8306998" y="4056063"/>
              <a:ext cx="124293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7" name="Freeform 68"/>
            <p:cNvSpPr/>
            <p:nvPr/>
          </p:nvSpPr>
          <p:spPr>
            <a:xfrm rot="1800000">
              <a:off x="8306998" y="1511300"/>
              <a:ext cx="1241343" cy="1389063"/>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43" name="Rectangle 45"/>
          <p:cNvSpPr/>
          <p:nvPr/>
        </p:nvSpPr>
        <p:spPr>
          <a:xfrm>
            <a:off x="4560888" y="-22225"/>
            <a:ext cx="3679825" cy="6272213"/>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4" name="Rectangle 46"/>
          <p:cNvSpPr/>
          <p:nvPr/>
        </p:nvSpPr>
        <p:spPr>
          <a:xfrm>
            <a:off x="4649788" y="-22225"/>
            <a:ext cx="3505200" cy="23129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5" name="Rectangle 49"/>
          <p:cNvSpPr/>
          <p:nvPr/>
        </p:nvSpPr>
        <p:spPr>
          <a:xfrm>
            <a:off x="4651375" y="6088063"/>
            <a:ext cx="3505200" cy="825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6" name="Rectangle 88"/>
          <p:cNvSpPr/>
          <p:nvPr/>
        </p:nvSpPr>
        <p:spPr>
          <a:xfrm>
            <a:off x="4651375" y="6088063"/>
            <a:ext cx="3505200" cy="825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7" name="Date Placeholder 3"/>
          <p:cNvSpPr>
            <a:spLocks noGrp="1"/>
          </p:cNvSpPr>
          <p:nvPr>
            <p:ph type="dt" sz="half" idx="10"/>
          </p:nvPr>
        </p:nvSpPr>
        <p:spPr>
          <a:xfrm>
            <a:off x="4738688" y="1516063"/>
            <a:ext cx="2133600" cy="752475"/>
          </a:xfrm>
        </p:spPr>
        <p:txBody>
          <a:bodyPr anchor="b"/>
          <a:lstStyle>
            <a:lvl1pPr algn="l">
              <a:defRPr sz="2400"/>
            </a:lvl1pPr>
          </a:lstStyle>
          <a:p>
            <a:pPr>
              <a:defRPr/>
            </a:pPr>
            <a:fld id="{E8DDE1D9-46B3-4122-98B0-85D2307C1157}" type="datetime1">
              <a:rPr lang="en-CA"/>
              <a:pPr>
                <a:defRPr/>
              </a:pPr>
              <a:t>2016-09-13</a:t>
            </a:fld>
            <a:endParaRPr lang="en-CA"/>
          </a:p>
        </p:txBody>
      </p:sp>
      <p:sp>
        <p:nvSpPr>
          <p:cNvPr id="48" name="Footer Placeholder 4"/>
          <p:cNvSpPr>
            <a:spLocks noGrp="1"/>
          </p:cNvSpPr>
          <p:nvPr>
            <p:ph type="ftr" sz="quarter" idx="11"/>
          </p:nvPr>
        </p:nvSpPr>
        <p:spPr>
          <a:xfrm>
            <a:off x="5303838" y="5719763"/>
            <a:ext cx="2830512" cy="365125"/>
          </a:xfrm>
        </p:spPr>
        <p:txBody>
          <a:bodyPr>
            <a:normAutofit/>
          </a:bodyPr>
          <a:lstStyle>
            <a:lvl1pPr>
              <a:defRPr/>
            </a:lvl1pPr>
          </a:lstStyle>
          <a:p>
            <a:pPr>
              <a:defRPr/>
            </a:pPr>
            <a:r>
              <a:rPr lang="en-CA"/>
              <a:t>Connection Matters</a:t>
            </a:r>
          </a:p>
        </p:txBody>
      </p:sp>
      <p:sp>
        <p:nvSpPr>
          <p:cNvPr id="49" name="Slide Number Placeholder 5"/>
          <p:cNvSpPr>
            <a:spLocks noGrp="1"/>
          </p:cNvSpPr>
          <p:nvPr>
            <p:ph type="sldNum" sz="quarter" idx="12"/>
          </p:nvPr>
        </p:nvSpPr>
        <p:spPr>
          <a:xfrm>
            <a:off x="4649788" y="5719763"/>
            <a:ext cx="642937" cy="365125"/>
          </a:xfrm>
        </p:spPr>
        <p:txBody>
          <a:bodyPr/>
          <a:lstStyle>
            <a:lvl1pPr>
              <a:defRPr>
                <a:solidFill>
                  <a:schemeClr val="accent1"/>
                </a:solidFill>
              </a:defRPr>
            </a:lvl1pPr>
          </a:lstStyle>
          <a:p>
            <a:pPr>
              <a:defRPr/>
            </a:pPr>
            <a:fld id="{E2328D8A-2D53-4CB1-95B5-DF847A65BE6B}" type="slidenum">
              <a:rPr lang="en-CA"/>
              <a:pPr>
                <a:defRPr/>
              </a:pPr>
              <a:t>‹#›</a:t>
            </a:fld>
            <a:endParaRPr lang="en-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E48D8BED-A1AD-46F8-AC0D-9A8B91F170D9}" type="datetime1">
              <a:rPr lang="en-CA"/>
              <a:pPr>
                <a:defRPr/>
              </a:pPr>
              <a:t>2016-09-13</a:t>
            </a:fld>
            <a:endParaRPr lang="en-CA"/>
          </a:p>
        </p:txBody>
      </p:sp>
      <p:sp>
        <p:nvSpPr>
          <p:cNvPr id="5" name="Footer Placeholder 4"/>
          <p:cNvSpPr>
            <a:spLocks noGrp="1"/>
          </p:cNvSpPr>
          <p:nvPr>
            <p:ph type="ftr" sz="quarter" idx="11"/>
          </p:nvPr>
        </p:nvSpPr>
        <p:spPr/>
        <p:txBody>
          <a:bodyPr/>
          <a:lstStyle>
            <a:lvl1pPr>
              <a:defRPr/>
            </a:lvl1pPr>
          </a:lstStyle>
          <a:p>
            <a:pPr>
              <a:defRPr/>
            </a:pPr>
            <a:r>
              <a:rPr lang="en-CA"/>
              <a:t>Connection Matters</a:t>
            </a:r>
          </a:p>
        </p:txBody>
      </p:sp>
      <p:sp>
        <p:nvSpPr>
          <p:cNvPr id="6" name="Slide Number Placeholder 5"/>
          <p:cNvSpPr>
            <a:spLocks noGrp="1"/>
          </p:cNvSpPr>
          <p:nvPr>
            <p:ph type="sldNum" sz="quarter" idx="12"/>
          </p:nvPr>
        </p:nvSpPr>
        <p:spPr/>
        <p:txBody>
          <a:bodyPr/>
          <a:lstStyle>
            <a:lvl1pPr>
              <a:defRPr/>
            </a:lvl1pPr>
          </a:lstStyle>
          <a:p>
            <a:pPr>
              <a:defRPr/>
            </a:pPr>
            <a:fld id="{466266CF-7063-447B-B7C5-BB02BE998A00}" type="slidenum">
              <a:rPr lang="en-CA"/>
              <a:pPr>
                <a:defRPr/>
              </a:pPr>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a:t>Click to edit Master title style</a:t>
            </a:r>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4CF8F45A-62B6-4919-95EA-A898E46F90E6}" type="datetime1">
              <a:rPr lang="en-CA"/>
              <a:pPr>
                <a:defRPr/>
              </a:pPr>
              <a:t>2016-09-13</a:t>
            </a:fld>
            <a:endParaRPr lang="en-CA"/>
          </a:p>
        </p:txBody>
      </p:sp>
      <p:sp>
        <p:nvSpPr>
          <p:cNvPr id="5" name="Footer Placeholder 4"/>
          <p:cNvSpPr>
            <a:spLocks noGrp="1"/>
          </p:cNvSpPr>
          <p:nvPr>
            <p:ph type="ftr" sz="quarter" idx="11"/>
          </p:nvPr>
        </p:nvSpPr>
        <p:spPr/>
        <p:txBody>
          <a:bodyPr/>
          <a:lstStyle>
            <a:lvl1pPr>
              <a:defRPr/>
            </a:lvl1pPr>
          </a:lstStyle>
          <a:p>
            <a:pPr>
              <a:defRPr/>
            </a:pPr>
            <a:r>
              <a:rPr lang="en-CA"/>
              <a:t>Connection Matters</a:t>
            </a:r>
          </a:p>
        </p:txBody>
      </p:sp>
      <p:sp>
        <p:nvSpPr>
          <p:cNvPr id="6" name="Slide Number Placeholder 5"/>
          <p:cNvSpPr>
            <a:spLocks noGrp="1"/>
          </p:cNvSpPr>
          <p:nvPr>
            <p:ph type="sldNum" sz="quarter" idx="12"/>
          </p:nvPr>
        </p:nvSpPr>
        <p:spPr/>
        <p:txBody>
          <a:bodyPr/>
          <a:lstStyle>
            <a:lvl1pPr>
              <a:defRPr/>
            </a:lvl1pPr>
          </a:lstStyle>
          <a:p>
            <a:pPr>
              <a:defRPr/>
            </a:pPr>
            <a:fld id="{889EA0F8-1090-40B9-ADEF-6FB8F168D304}" type="slidenum">
              <a:rPr lang="en-CA"/>
              <a:pPr>
                <a:defRPr/>
              </a:pPr>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24E137D7-3886-4D8A-8572-9E21195E8F69}" type="datetime1">
              <a:rPr lang="en-CA"/>
              <a:pPr>
                <a:defRPr/>
              </a:pPr>
              <a:t>2016-09-13</a:t>
            </a:fld>
            <a:endParaRPr lang="en-CA"/>
          </a:p>
        </p:txBody>
      </p:sp>
      <p:sp>
        <p:nvSpPr>
          <p:cNvPr id="5" name="Footer Placeholder 4"/>
          <p:cNvSpPr>
            <a:spLocks noGrp="1"/>
          </p:cNvSpPr>
          <p:nvPr>
            <p:ph type="ftr" sz="quarter" idx="11"/>
          </p:nvPr>
        </p:nvSpPr>
        <p:spPr/>
        <p:txBody>
          <a:bodyPr/>
          <a:lstStyle>
            <a:lvl1pPr>
              <a:defRPr/>
            </a:lvl1pPr>
          </a:lstStyle>
          <a:p>
            <a:pPr>
              <a:defRPr/>
            </a:pPr>
            <a:r>
              <a:rPr lang="en-CA"/>
              <a:t>Connection Matters</a:t>
            </a:r>
          </a:p>
        </p:txBody>
      </p:sp>
      <p:sp>
        <p:nvSpPr>
          <p:cNvPr id="6" name="Slide Number Placeholder 5"/>
          <p:cNvSpPr>
            <a:spLocks noGrp="1"/>
          </p:cNvSpPr>
          <p:nvPr>
            <p:ph type="sldNum" sz="quarter" idx="12"/>
          </p:nvPr>
        </p:nvSpPr>
        <p:spPr/>
        <p:txBody>
          <a:bodyPr/>
          <a:lstStyle>
            <a:lvl1pPr>
              <a:defRPr/>
            </a:lvl1pPr>
          </a:lstStyle>
          <a:p>
            <a:pPr>
              <a:defRPr/>
            </a:pPr>
            <a:fld id="{0AA2E43F-519F-4668-83B5-7C4B9615325A}" type="slidenum">
              <a:rPr lang="en-CA"/>
              <a:pPr>
                <a:defRPr/>
              </a:pPr>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lstStyle>
            <a:lvl1pPr algn="l">
              <a:defRPr sz="4000" b="0" cap="none" baseline="0"/>
            </a:lvl1pPr>
          </a:lstStyle>
          <a:p>
            <a:r>
              <a:rPr lang="en-US"/>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F5EE9611-B61F-43AE-AA85-55D3C4174649}" type="datetime1">
              <a:rPr lang="en-CA"/>
              <a:pPr>
                <a:defRPr/>
              </a:pPr>
              <a:t>2016-09-13</a:t>
            </a:fld>
            <a:endParaRPr lang="en-CA"/>
          </a:p>
        </p:txBody>
      </p:sp>
      <p:sp>
        <p:nvSpPr>
          <p:cNvPr id="5" name="Footer Placeholder 4"/>
          <p:cNvSpPr>
            <a:spLocks noGrp="1"/>
          </p:cNvSpPr>
          <p:nvPr>
            <p:ph type="ftr" sz="quarter" idx="11"/>
          </p:nvPr>
        </p:nvSpPr>
        <p:spPr/>
        <p:txBody>
          <a:bodyPr/>
          <a:lstStyle>
            <a:lvl1pPr>
              <a:defRPr/>
            </a:lvl1pPr>
          </a:lstStyle>
          <a:p>
            <a:pPr>
              <a:defRPr/>
            </a:pPr>
            <a:r>
              <a:rPr lang="en-CA"/>
              <a:t>Connection Matters</a:t>
            </a:r>
          </a:p>
        </p:txBody>
      </p:sp>
      <p:sp>
        <p:nvSpPr>
          <p:cNvPr id="6" name="Slide Number Placeholder 5"/>
          <p:cNvSpPr>
            <a:spLocks noGrp="1"/>
          </p:cNvSpPr>
          <p:nvPr>
            <p:ph type="sldNum" sz="quarter" idx="12"/>
          </p:nvPr>
        </p:nvSpPr>
        <p:spPr/>
        <p:txBody>
          <a:bodyPr/>
          <a:lstStyle>
            <a:lvl1pPr>
              <a:defRPr/>
            </a:lvl1pPr>
          </a:lstStyle>
          <a:p>
            <a:pPr>
              <a:defRPr/>
            </a:pPr>
            <a:fld id="{0833109F-67A0-4A93-B925-684101AA9FFC}" type="slidenum">
              <a:rPr lang="en-CA"/>
              <a:pPr>
                <a:defRPr/>
              </a:pPr>
              <a:t>‹#›</a:t>
            </a:fld>
            <a:endParaRPr lang="en-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9" name="Content Placeholder 8"/>
          <p:cNvSpPr>
            <a:spLocks noGrp="1"/>
          </p:cNvSpPr>
          <p:nvPr>
            <p:ph sz="quarter" idx="13"/>
          </p:nvPr>
        </p:nvSpPr>
        <p:spPr>
          <a:xfrm>
            <a:off x="1042416" y="2313432"/>
            <a:ext cx="3419856" cy="34930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5"/>
          </p:nvPr>
        </p:nvSpPr>
        <p:spPr/>
        <p:txBody>
          <a:bodyPr/>
          <a:lstStyle>
            <a:lvl1pPr>
              <a:defRPr/>
            </a:lvl1pPr>
          </a:lstStyle>
          <a:p>
            <a:pPr>
              <a:defRPr/>
            </a:pPr>
            <a:fld id="{45427634-37D0-45E7-8223-7A797ED5DAC4}" type="datetime1">
              <a:rPr lang="en-CA"/>
              <a:pPr>
                <a:defRPr/>
              </a:pPr>
              <a:t>2016-09-13</a:t>
            </a:fld>
            <a:endParaRPr lang="en-CA"/>
          </a:p>
        </p:txBody>
      </p:sp>
      <p:sp>
        <p:nvSpPr>
          <p:cNvPr id="6" name="Footer Placeholder 4"/>
          <p:cNvSpPr>
            <a:spLocks noGrp="1"/>
          </p:cNvSpPr>
          <p:nvPr>
            <p:ph type="ftr" sz="quarter" idx="16"/>
          </p:nvPr>
        </p:nvSpPr>
        <p:spPr/>
        <p:txBody>
          <a:bodyPr/>
          <a:lstStyle>
            <a:lvl1pPr>
              <a:defRPr/>
            </a:lvl1pPr>
          </a:lstStyle>
          <a:p>
            <a:pPr>
              <a:defRPr/>
            </a:pPr>
            <a:r>
              <a:rPr lang="en-CA"/>
              <a:t>Connection Matters</a:t>
            </a:r>
          </a:p>
        </p:txBody>
      </p:sp>
      <p:sp>
        <p:nvSpPr>
          <p:cNvPr id="7" name="Slide Number Placeholder 5"/>
          <p:cNvSpPr>
            <a:spLocks noGrp="1"/>
          </p:cNvSpPr>
          <p:nvPr>
            <p:ph type="sldNum" sz="quarter" idx="17"/>
          </p:nvPr>
        </p:nvSpPr>
        <p:spPr/>
        <p:txBody>
          <a:bodyPr/>
          <a:lstStyle>
            <a:lvl1pPr>
              <a:defRPr/>
            </a:lvl1pPr>
          </a:lstStyle>
          <a:p>
            <a:pPr>
              <a:defRPr/>
            </a:pPr>
            <a:fld id="{50A970EB-7426-416B-B85A-4B8152B9BC01}" type="slidenum">
              <a:rPr lang="en-CA"/>
              <a:pPr>
                <a:defRPr/>
              </a:pPr>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lvl1pPr>
              <a:defRPr/>
            </a:lvl1pPr>
          </a:lstStyle>
          <a:p>
            <a:pPr>
              <a:defRPr/>
            </a:pPr>
            <a:fld id="{A135AA8A-CE81-40A8-AF6D-CD7A5C9CD992}" type="datetime1">
              <a:rPr lang="en-CA"/>
              <a:pPr>
                <a:defRPr/>
              </a:pPr>
              <a:t>2016-09-13</a:t>
            </a:fld>
            <a:endParaRPr lang="en-CA"/>
          </a:p>
        </p:txBody>
      </p:sp>
      <p:sp>
        <p:nvSpPr>
          <p:cNvPr id="8" name="Footer Placeholder 4"/>
          <p:cNvSpPr>
            <a:spLocks noGrp="1"/>
          </p:cNvSpPr>
          <p:nvPr>
            <p:ph type="ftr" sz="quarter" idx="11"/>
          </p:nvPr>
        </p:nvSpPr>
        <p:spPr/>
        <p:txBody>
          <a:bodyPr/>
          <a:lstStyle>
            <a:lvl1pPr>
              <a:defRPr/>
            </a:lvl1pPr>
          </a:lstStyle>
          <a:p>
            <a:pPr>
              <a:defRPr/>
            </a:pPr>
            <a:r>
              <a:rPr lang="en-CA"/>
              <a:t>Connection Matters</a:t>
            </a:r>
          </a:p>
        </p:txBody>
      </p:sp>
      <p:sp>
        <p:nvSpPr>
          <p:cNvPr id="9" name="Slide Number Placeholder 5"/>
          <p:cNvSpPr>
            <a:spLocks noGrp="1"/>
          </p:cNvSpPr>
          <p:nvPr>
            <p:ph type="sldNum" sz="quarter" idx="12"/>
          </p:nvPr>
        </p:nvSpPr>
        <p:spPr/>
        <p:txBody>
          <a:bodyPr/>
          <a:lstStyle>
            <a:lvl1pPr>
              <a:defRPr/>
            </a:lvl1pPr>
          </a:lstStyle>
          <a:p>
            <a:pPr>
              <a:defRPr/>
            </a:pPr>
            <a:fld id="{FD5A24CD-49E2-4276-AD25-1D14C3492D34}" type="slidenum">
              <a:rPr lang="en-CA"/>
              <a:pPr>
                <a:defRPr/>
              </a:pPr>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B9095EBC-A557-4C35-A911-B329C1A31F19}" type="datetime1">
              <a:rPr lang="en-CA"/>
              <a:pPr>
                <a:defRPr/>
              </a:pPr>
              <a:t>2016-09-13</a:t>
            </a:fld>
            <a:endParaRPr lang="en-CA"/>
          </a:p>
        </p:txBody>
      </p:sp>
      <p:sp>
        <p:nvSpPr>
          <p:cNvPr id="4" name="Footer Placeholder 4"/>
          <p:cNvSpPr>
            <a:spLocks noGrp="1"/>
          </p:cNvSpPr>
          <p:nvPr>
            <p:ph type="ftr" sz="quarter" idx="11"/>
          </p:nvPr>
        </p:nvSpPr>
        <p:spPr/>
        <p:txBody>
          <a:bodyPr/>
          <a:lstStyle>
            <a:lvl1pPr>
              <a:defRPr/>
            </a:lvl1pPr>
          </a:lstStyle>
          <a:p>
            <a:pPr>
              <a:defRPr/>
            </a:pPr>
            <a:r>
              <a:rPr lang="en-CA"/>
              <a:t>Connection Matters</a:t>
            </a:r>
          </a:p>
        </p:txBody>
      </p:sp>
      <p:sp>
        <p:nvSpPr>
          <p:cNvPr id="5" name="Slide Number Placeholder 5"/>
          <p:cNvSpPr>
            <a:spLocks noGrp="1"/>
          </p:cNvSpPr>
          <p:nvPr>
            <p:ph type="sldNum" sz="quarter" idx="12"/>
          </p:nvPr>
        </p:nvSpPr>
        <p:spPr/>
        <p:txBody>
          <a:bodyPr/>
          <a:lstStyle>
            <a:lvl1pPr>
              <a:defRPr/>
            </a:lvl1pPr>
          </a:lstStyle>
          <a:p>
            <a:pPr>
              <a:defRPr/>
            </a:pPr>
            <a:fld id="{A5864D1B-1CFF-4E06-BF0E-9F2188B84FE8}" type="slidenum">
              <a:rPr lang="en-CA"/>
              <a:pPr>
                <a:defRPr/>
              </a:pPr>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D4ABB21A-2D58-4790-AF47-9CCC34D2B9B5}" type="datetime1">
              <a:rPr lang="en-CA"/>
              <a:pPr>
                <a:defRPr/>
              </a:pPr>
              <a:t>2016-09-13</a:t>
            </a:fld>
            <a:endParaRPr lang="en-CA"/>
          </a:p>
        </p:txBody>
      </p:sp>
      <p:sp>
        <p:nvSpPr>
          <p:cNvPr id="3" name="Footer Placeholder 4"/>
          <p:cNvSpPr>
            <a:spLocks noGrp="1"/>
          </p:cNvSpPr>
          <p:nvPr>
            <p:ph type="ftr" sz="quarter" idx="11"/>
          </p:nvPr>
        </p:nvSpPr>
        <p:spPr/>
        <p:txBody>
          <a:bodyPr/>
          <a:lstStyle>
            <a:lvl1pPr>
              <a:defRPr/>
            </a:lvl1pPr>
          </a:lstStyle>
          <a:p>
            <a:pPr>
              <a:defRPr/>
            </a:pPr>
            <a:r>
              <a:rPr lang="en-CA"/>
              <a:t>Connection Matters</a:t>
            </a:r>
          </a:p>
        </p:txBody>
      </p:sp>
      <p:sp>
        <p:nvSpPr>
          <p:cNvPr id="4" name="Slide Number Placeholder 5"/>
          <p:cNvSpPr>
            <a:spLocks noGrp="1"/>
          </p:cNvSpPr>
          <p:nvPr>
            <p:ph type="sldNum" sz="quarter" idx="12"/>
          </p:nvPr>
        </p:nvSpPr>
        <p:spPr/>
        <p:txBody>
          <a:bodyPr/>
          <a:lstStyle>
            <a:lvl1pPr>
              <a:defRPr/>
            </a:lvl1pPr>
          </a:lstStyle>
          <a:p>
            <a:pPr>
              <a:defRPr/>
            </a:pPr>
            <a:fld id="{085D9E33-4B4F-4E90-B2F7-1505228EE694}" type="slidenum">
              <a:rPr lang="en-CA"/>
              <a:pPr>
                <a:defRPr/>
              </a:pPr>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5" name="Group 43"/>
          <p:cNvGrpSpPr>
            <a:grpSpLocks/>
          </p:cNvGrpSpPr>
          <p:nvPr/>
        </p:nvGrpSpPr>
        <p:grpSpPr bwMode="auto">
          <a:xfrm>
            <a:off x="-382588" y="0"/>
            <a:ext cx="9932988" cy="6858000"/>
            <a:chOff x="-382404" y="0"/>
            <a:chExt cx="9932332" cy="6858000"/>
          </a:xfrm>
        </p:grpSpPr>
        <p:grpSp>
          <p:nvGrpSpPr>
            <p:cNvPr id="6" name="Group 44"/>
            <p:cNvGrpSpPr>
              <a:grpSpLocks/>
            </p:cNvGrpSpPr>
            <p:nvPr/>
          </p:nvGrpSpPr>
          <p:grpSpPr bwMode="auto">
            <a:xfrm>
              <a:off x="0" y="0"/>
              <a:ext cx="9144000" cy="6858000"/>
              <a:chOff x="0" y="0"/>
              <a:chExt cx="9144000" cy="6858000"/>
            </a:xfrm>
          </p:grpSpPr>
          <p:grpSp>
            <p:nvGrpSpPr>
              <p:cNvPr id="29" name="Group 4"/>
              <p:cNvGrpSpPr>
                <a:grpSpLocks/>
              </p:cNvGrpSpPr>
              <p:nvPr/>
            </p:nvGrpSpPr>
            <p:grpSpPr bwMode="auto">
              <a:xfrm>
                <a:off x="0" y="0"/>
                <a:ext cx="2514600" cy="6858000"/>
                <a:chOff x="0" y="0"/>
                <a:chExt cx="2514600" cy="6858000"/>
              </a:xfrm>
            </p:grpSpPr>
            <p:sp>
              <p:nvSpPr>
                <p:cNvPr id="41" name="Rectangle 83"/>
                <p:cNvSpPr/>
                <p:nvPr/>
              </p:nvSpPr>
              <p:spPr>
                <a:xfrm>
                  <a:off x="914499"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2" name="Rectangle 2"/>
                <p:cNvSpPr/>
                <p:nvPr/>
              </p:nvSpPr>
              <p:spPr>
                <a:xfrm>
                  <a:off x="159"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3" name="Rectangle 3"/>
                <p:cNvSpPr/>
                <p:nvPr/>
              </p:nvSpPr>
              <p:spPr>
                <a:xfrm>
                  <a:off x="228744"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grpSp>
            <p:nvGrpSpPr>
              <p:cNvPr id="30" name="Group 5"/>
              <p:cNvGrpSpPr>
                <a:grpSpLocks/>
              </p:cNvGrpSpPr>
              <p:nvPr/>
            </p:nvGrpSpPr>
            <p:grpSpPr bwMode="auto">
              <a:xfrm>
                <a:off x="422910" y="0"/>
                <a:ext cx="2514600" cy="6858000"/>
                <a:chOff x="0" y="0"/>
                <a:chExt cx="2514600" cy="6858000"/>
              </a:xfrm>
            </p:grpSpPr>
            <p:sp>
              <p:nvSpPr>
                <p:cNvPr id="38" name="Rectangle 80"/>
                <p:cNvSpPr/>
                <p:nvPr/>
              </p:nvSpPr>
              <p:spPr>
                <a:xfrm>
                  <a:off x="913836"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9" name="Rectangle 81"/>
                <p:cNvSpPr/>
                <p:nvPr/>
              </p:nvSpPr>
              <p:spPr>
                <a:xfrm>
                  <a:off x="-504"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0" name="Rectangle 82"/>
                <p:cNvSpPr/>
                <p:nvPr/>
              </p:nvSpPr>
              <p:spPr>
                <a:xfrm>
                  <a:off x="228081"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grpSp>
            <p:nvGrpSpPr>
              <p:cNvPr id="31" name="Group 9"/>
              <p:cNvGrpSpPr>
                <a:grpSpLocks/>
              </p:cNvGrpSpPr>
              <p:nvPr/>
            </p:nvGrpSpPr>
            <p:grpSpPr bwMode="auto">
              <a:xfrm rot="10800000">
                <a:off x="6629400" y="0"/>
                <a:ext cx="2514600" cy="6858000"/>
                <a:chOff x="0" y="0"/>
                <a:chExt cx="2514600" cy="6858000"/>
              </a:xfrm>
            </p:grpSpPr>
            <p:sp>
              <p:nvSpPr>
                <p:cNvPr id="35" name="Rectangle 77"/>
                <p:cNvSpPr/>
                <p:nvPr/>
              </p:nvSpPr>
              <p:spPr>
                <a:xfrm>
                  <a:off x="914785"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6" name="Rectangle 78"/>
                <p:cNvSpPr/>
                <p:nvPr/>
              </p:nvSpPr>
              <p:spPr>
                <a:xfrm>
                  <a:off x="445"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7" name="Rectangle 79"/>
                <p:cNvSpPr/>
                <p:nvPr/>
              </p:nvSpPr>
              <p:spPr>
                <a:xfrm>
                  <a:off x="229030"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32" name="Rectangle 74"/>
              <p:cNvSpPr/>
              <p:nvPr/>
            </p:nvSpPr>
            <p:spPr>
              <a:xfrm>
                <a:off x="3809907" y="0"/>
                <a:ext cx="281921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3" name="Rectangle 75"/>
              <p:cNvSpPr/>
              <p:nvPr/>
            </p:nvSpPr>
            <p:spPr>
              <a:xfrm>
                <a:off x="2895568"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4" name="Rectangle 76"/>
              <p:cNvSpPr/>
              <p:nvPr/>
            </p:nvSpPr>
            <p:spPr>
              <a:xfrm>
                <a:off x="3124153"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7" name="Freeform 46"/>
            <p:cNvSpPr/>
            <p:nvPr/>
          </p:nvSpPr>
          <p:spPr>
            <a:xfrm>
              <a:off x="-12540" y="5035550"/>
              <a:ext cx="9144984" cy="1174750"/>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8" name="Freeform 47"/>
            <p:cNvSpPr/>
            <p:nvPr/>
          </p:nvSpPr>
          <p:spPr>
            <a:xfrm>
              <a:off x="-12540" y="3467100"/>
              <a:ext cx="9144984" cy="890588"/>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9" name="Freeform 48"/>
            <p:cNvSpPr/>
            <p:nvPr/>
          </p:nvSpPr>
          <p:spPr>
            <a:xfrm>
              <a:off x="-23653" y="5640388"/>
              <a:ext cx="3004940" cy="1211262"/>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10" name="Freeform 49"/>
            <p:cNvSpPr/>
            <p:nvPr/>
          </p:nvSpPr>
          <p:spPr>
            <a:xfrm>
              <a:off x="-12540" y="5284788"/>
              <a:ext cx="9144984" cy="1477962"/>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11" name="Freeform 50"/>
            <p:cNvSpPr/>
            <p:nvPr/>
          </p:nvSpPr>
          <p:spPr>
            <a:xfrm>
              <a:off x="2136793" y="5132388"/>
              <a:ext cx="6982952" cy="171926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12" name="Hexagon 51"/>
            <p:cNvSpPr/>
            <p:nvPr/>
          </p:nvSpPr>
          <p:spPr>
            <a:xfrm rot="1800000">
              <a:off x="2995574" y="2859088"/>
              <a:ext cx="1601681"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 name="Hexagon 52"/>
            <p:cNvSpPr/>
            <p:nvPr/>
          </p:nvSpPr>
          <p:spPr>
            <a:xfrm rot="1800000">
              <a:off x="3719426" y="412591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Hexagon 53"/>
            <p:cNvSpPr/>
            <p:nvPr/>
          </p:nvSpPr>
          <p:spPr>
            <a:xfrm rot="1800000">
              <a:off x="3728950" y="1592263"/>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Hexagon 54"/>
            <p:cNvSpPr/>
            <p:nvPr/>
          </p:nvSpPr>
          <p:spPr>
            <a:xfrm rot="1800000">
              <a:off x="2976525" y="325438"/>
              <a:ext cx="1601681" cy="1389062"/>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6" name="Hexagon 55"/>
            <p:cNvSpPr/>
            <p:nvPr/>
          </p:nvSpPr>
          <p:spPr>
            <a:xfrm rot="1800000">
              <a:off x="4462327" y="5383213"/>
              <a:ext cx="1601681" cy="1389062"/>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7" name="Freeform 58"/>
            <p:cNvSpPr/>
            <p:nvPr/>
          </p:nvSpPr>
          <p:spPr>
            <a:xfrm rot="1800000">
              <a:off x="-382404" y="4202113"/>
              <a:ext cx="126198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8" name="Hexagon 59"/>
            <p:cNvSpPr/>
            <p:nvPr/>
          </p:nvSpPr>
          <p:spPr>
            <a:xfrm rot="1800000">
              <a:off x="23970" y="540226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9" name="Hexagon 61"/>
            <p:cNvSpPr/>
            <p:nvPr/>
          </p:nvSpPr>
          <p:spPr>
            <a:xfrm rot="1800000">
              <a:off x="52543" y="2849563"/>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0" name="Hexagon 62"/>
            <p:cNvSpPr/>
            <p:nvPr/>
          </p:nvSpPr>
          <p:spPr>
            <a:xfrm rot="1800000">
              <a:off x="776395" y="412591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1" name="Hexagon 63"/>
            <p:cNvSpPr/>
            <p:nvPr/>
          </p:nvSpPr>
          <p:spPr>
            <a:xfrm rot="1800000">
              <a:off x="1509772" y="5411788"/>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2" name="Hexagon 64"/>
            <p:cNvSpPr/>
            <p:nvPr/>
          </p:nvSpPr>
          <p:spPr>
            <a:xfrm rot="1800000">
              <a:off x="1528821" y="2859088"/>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 name="Hexagon 65"/>
            <p:cNvSpPr/>
            <p:nvPr/>
          </p:nvSpPr>
          <p:spPr>
            <a:xfrm rot="1800000">
              <a:off x="795444" y="1563688"/>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4" name="Hexagon 66"/>
            <p:cNvSpPr/>
            <p:nvPr/>
          </p:nvSpPr>
          <p:spPr>
            <a:xfrm rot="1800000">
              <a:off x="6806909" y="4144963"/>
              <a:ext cx="1600094"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5" name="Hexagon 67"/>
            <p:cNvSpPr/>
            <p:nvPr/>
          </p:nvSpPr>
          <p:spPr>
            <a:xfrm rot="1800000">
              <a:off x="7549810" y="5421313"/>
              <a:ext cx="1600094"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6" name="Hexagon 68"/>
            <p:cNvSpPr/>
            <p:nvPr/>
          </p:nvSpPr>
          <p:spPr>
            <a:xfrm rot="1800000">
              <a:off x="7549810" y="2868613"/>
              <a:ext cx="1600094"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7" name="Freeform 69"/>
            <p:cNvSpPr/>
            <p:nvPr/>
          </p:nvSpPr>
          <p:spPr>
            <a:xfrm rot="1800000">
              <a:off x="8306998" y="4056063"/>
              <a:ext cx="124293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8" name="Freeform 70"/>
            <p:cNvSpPr/>
            <p:nvPr/>
          </p:nvSpPr>
          <p:spPr>
            <a:xfrm rot="1800000">
              <a:off x="8306998" y="1511300"/>
              <a:ext cx="1241343" cy="1389063"/>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44" name="Rectangle 45"/>
          <p:cNvSpPr/>
          <p:nvPr/>
        </p:nvSpPr>
        <p:spPr>
          <a:xfrm>
            <a:off x="4560888" y="-22225"/>
            <a:ext cx="3679825" cy="6272213"/>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5" name="Rectangle 56"/>
          <p:cNvSpPr/>
          <p:nvPr/>
        </p:nvSpPr>
        <p:spPr>
          <a:xfrm>
            <a:off x="4649788" y="-22225"/>
            <a:ext cx="3505200" cy="6238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6" name="Rectangle 57"/>
          <p:cNvSpPr/>
          <p:nvPr/>
        </p:nvSpPr>
        <p:spPr>
          <a:xfrm>
            <a:off x="904875" y="601663"/>
            <a:ext cx="3562350" cy="564832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7" name="Rectangle 60"/>
          <p:cNvSpPr/>
          <p:nvPr/>
        </p:nvSpPr>
        <p:spPr>
          <a:xfrm>
            <a:off x="4651375" y="6088063"/>
            <a:ext cx="3505200" cy="825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1"/>
          <p:cNvSpPr>
            <a:spLocks noGrp="1"/>
          </p:cNvSpPr>
          <p:nvPr>
            <p:ph type="title"/>
          </p:nvPr>
        </p:nvSpPr>
        <p:spPr>
          <a:xfrm>
            <a:off x="4739833" y="2657434"/>
            <a:ext cx="3304572" cy="1463153"/>
          </a:xfrm>
        </p:spPr>
        <p:txBody>
          <a:bodyPr>
            <a:normAutofit/>
          </a:bodyPr>
          <a:lstStyle>
            <a:lvl1pPr algn="l">
              <a:defRPr sz="2800" b="0"/>
            </a:lvl1pPr>
          </a:lstStyle>
          <a:p>
            <a:r>
              <a:rPr lang="en-US"/>
              <a:t>Click to edit Master title style</a:t>
            </a:r>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8" name="Date Placeholder 4"/>
          <p:cNvSpPr>
            <a:spLocks noGrp="1"/>
          </p:cNvSpPr>
          <p:nvPr>
            <p:ph type="dt" sz="half" idx="10"/>
          </p:nvPr>
        </p:nvSpPr>
        <p:spPr/>
        <p:txBody>
          <a:bodyPr/>
          <a:lstStyle>
            <a:lvl1pPr>
              <a:defRPr/>
            </a:lvl1pPr>
          </a:lstStyle>
          <a:p>
            <a:pPr>
              <a:defRPr/>
            </a:pPr>
            <a:fld id="{ED15AE34-77E4-47F1-A413-CA7467737FEE}" type="datetime1">
              <a:rPr lang="en-CA"/>
              <a:pPr>
                <a:defRPr/>
              </a:pPr>
              <a:t>2016-09-13</a:t>
            </a:fld>
            <a:endParaRPr lang="en-CA"/>
          </a:p>
        </p:txBody>
      </p:sp>
      <p:sp>
        <p:nvSpPr>
          <p:cNvPr id="49" name="Slide Number Placeholder 6"/>
          <p:cNvSpPr>
            <a:spLocks noGrp="1"/>
          </p:cNvSpPr>
          <p:nvPr>
            <p:ph type="sldNum" sz="quarter" idx="11"/>
          </p:nvPr>
        </p:nvSpPr>
        <p:spPr/>
        <p:txBody>
          <a:bodyPr/>
          <a:lstStyle>
            <a:lvl1pPr>
              <a:defRPr/>
            </a:lvl1pPr>
          </a:lstStyle>
          <a:p>
            <a:pPr>
              <a:defRPr/>
            </a:pPr>
            <a:fld id="{E8431F9A-7B0B-46C7-AAEE-A8C3FF36677E}" type="slidenum">
              <a:rPr lang="en-CA"/>
              <a:pPr>
                <a:defRPr/>
              </a:pPr>
              <a:t>‹#›</a:t>
            </a:fld>
            <a:endParaRPr lang="en-CA"/>
          </a:p>
        </p:txBody>
      </p:sp>
      <p:sp>
        <p:nvSpPr>
          <p:cNvPr id="50" name="Footer Placeholder 5"/>
          <p:cNvSpPr>
            <a:spLocks noGrp="1"/>
          </p:cNvSpPr>
          <p:nvPr>
            <p:ph type="ftr" sz="quarter" idx="12"/>
          </p:nvPr>
        </p:nvSpPr>
        <p:spPr>
          <a:xfrm>
            <a:off x="4641850" y="5724525"/>
            <a:ext cx="3492500" cy="365125"/>
          </a:xfrm>
        </p:spPr>
        <p:txBody>
          <a:bodyPr>
            <a:normAutofit/>
          </a:bodyPr>
          <a:lstStyle>
            <a:lvl1pPr>
              <a:defRPr/>
            </a:lvl1pPr>
          </a:lstStyle>
          <a:p>
            <a:pPr>
              <a:defRPr/>
            </a:pPr>
            <a:r>
              <a:rPr lang="en-CA"/>
              <a:t>Connection Matters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5" name="Group 43"/>
          <p:cNvGrpSpPr>
            <a:grpSpLocks/>
          </p:cNvGrpSpPr>
          <p:nvPr/>
        </p:nvGrpSpPr>
        <p:grpSpPr bwMode="auto">
          <a:xfrm>
            <a:off x="-382588" y="0"/>
            <a:ext cx="9932988" cy="6858000"/>
            <a:chOff x="-382404" y="0"/>
            <a:chExt cx="9932332" cy="6858000"/>
          </a:xfrm>
        </p:grpSpPr>
        <p:grpSp>
          <p:nvGrpSpPr>
            <p:cNvPr id="6" name="Group 44"/>
            <p:cNvGrpSpPr>
              <a:grpSpLocks/>
            </p:cNvGrpSpPr>
            <p:nvPr/>
          </p:nvGrpSpPr>
          <p:grpSpPr bwMode="auto">
            <a:xfrm>
              <a:off x="0" y="0"/>
              <a:ext cx="9144000" cy="6858000"/>
              <a:chOff x="0" y="0"/>
              <a:chExt cx="9144000" cy="6858000"/>
            </a:xfrm>
          </p:grpSpPr>
          <p:grpSp>
            <p:nvGrpSpPr>
              <p:cNvPr id="29" name="Group 4"/>
              <p:cNvGrpSpPr>
                <a:grpSpLocks/>
              </p:cNvGrpSpPr>
              <p:nvPr/>
            </p:nvGrpSpPr>
            <p:grpSpPr bwMode="auto">
              <a:xfrm>
                <a:off x="0" y="0"/>
                <a:ext cx="2514600" cy="6858000"/>
                <a:chOff x="0" y="0"/>
                <a:chExt cx="2514600" cy="6858000"/>
              </a:xfrm>
            </p:grpSpPr>
            <p:sp>
              <p:nvSpPr>
                <p:cNvPr id="41" name="Rectangle 86"/>
                <p:cNvSpPr/>
                <p:nvPr/>
              </p:nvSpPr>
              <p:spPr>
                <a:xfrm>
                  <a:off x="914499"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2" name="Rectangle 2"/>
                <p:cNvSpPr/>
                <p:nvPr/>
              </p:nvSpPr>
              <p:spPr>
                <a:xfrm>
                  <a:off x="159"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3" name="Rectangle 3"/>
                <p:cNvSpPr/>
                <p:nvPr/>
              </p:nvSpPr>
              <p:spPr>
                <a:xfrm>
                  <a:off x="228744"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grpSp>
            <p:nvGrpSpPr>
              <p:cNvPr id="30" name="Group 5"/>
              <p:cNvGrpSpPr>
                <a:grpSpLocks/>
              </p:cNvGrpSpPr>
              <p:nvPr/>
            </p:nvGrpSpPr>
            <p:grpSpPr bwMode="auto">
              <a:xfrm>
                <a:off x="422910" y="0"/>
                <a:ext cx="2514600" cy="6858000"/>
                <a:chOff x="0" y="0"/>
                <a:chExt cx="2514600" cy="6858000"/>
              </a:xfrm>
            </p:grpSpPr>
            <p:sp>
              <p:nvSpPr>
                <p:cNvPr id="38" name="Rectangle 83"/>
                <p:cNvSpPr/>
                <p:nvPr/>
              </p:nvSpPr>
              <p:spPr>
                <a:xfrm>
                  <a:off x="913836"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9" name="Rectangle 84"/>
                <p:cNvSpPr/>
                <p:nvPr/>
              </p:nvSpPr>
              <p:spPr>
                <a:xfrm>
                  <a:off x="-504"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0" name="Rectangle 85"/>
                <p:cNvSpPr/>
                <p:nvPr/>
              </p:nvSpPr>
              <p:spPr>
                <a:xfrm>
                  <a:off x="228081"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grpSp>
            <p:nvGrpSpPr>
              <p:cNvPr id="31" name="Group 9"/>
              <p:cNvGrpSpPr>
                <a:grpSpLocks/>
              </p:cNvGrpSpPr>
              <p:nvPr/>
            </p:nvGrpSpPr>
            <p:grpSpPr bwMode="auto">
              <a:xfrm rot="10800000">
                <a:off x="6629400" y="0"/>
                <a:ext cx="2514600" cy="6858000"/>
                <a:chOff x="0" y="0"/>
                <a:chExt cx="2514600" cy="6858000"/>
              </a:xfrm>
            </p:grpSpPr>
            <p:sp>
              <p:nvSpPr>
                <p:cNvPr id="35" name="Rectangle 80"/>
                <p:cNvSpPr/>
                <p:nvPr/>
              </p:nvSpPr>
              <p:spPr>
                <a:xfrm>
                  <a:off x="914785"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6" name="Rectangle 81"/>
                <p:cNvSpPr/>
                <p:nvPr/>
              </p:nvSpPr>
              <p:spPr>
                <a:xfrm>
                  <a:off x="445"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7" name="Rectangle 82"/>
                <p:cNvSpPr/>
                <p:nvPr/>
              </p:nvSpPr>
              <p:spPr>
                <a:xfrm>
                  <a:off x="229030"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32" name="Rectangle 77"/>
              <p:cNvSpPr/>
              <p:nvPr/>
            </p:nvSpPr>
            <p:spPr>
              <a:xfrm>
                <a:off x="3809907" y="0"/>
                <a:ext cx="281921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3" name="Rectangle 78"/>
              <p:cNvSpPr/>
              <p:nvPr/>
            </p:nvSpPr>
            <p:spPr>
              <a:xfrm>
                <a:off x="2895568"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4" name="Rectangle 79"/>
              <p:cNvSpPr/>
              <p:nvPr/>
            </p:nvSpPr>
            <p:spPr>
              <a:xfrm>
                <a:off x="3124153"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7" name="Freeform 45"/>
            <p:cNvSpPr/>
            <p:nvPr/>
          </p:nvSpPr>
          <p:spPr>
            <a:xfrm>
              <a:off x="-12540" y="5035550"/>
              <a:ext cx="9144984" cy="1174750"/>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8" name="Freeform 46"/>
            <p:cNvSpPr/>
            <p:nvPr/>
          </p:nvSpPr>
          <p:spPr>
            <a:xfrm>
              <a:off x="-12540" y="3467100"/>
              <a:ext cx="9144984" cy="890588"/>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9" name="Freeform 47"/>
            <p:cNvSpPr/>
            <p:nvPr/>
          </p:nvSpPr>
          <p:spPr>
            <a:xfrm>
              <a:off x="-23653" y="5640388"/>
              <a:ext cx="3004940" cy="1211262"/>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10" name="Freeform 48"/>
            <p:cNvSpPr/>
            <p:nvPr/>
          </p:nvSpPr>
          <p:spPr>
            <a:xfrm>
              <a:off x="-12540" y="5284788"/>
              <a:ext cx="9144984" cy="1477962"/>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11" name="Freeform 49"/>
            <p:cNvSpPr/>
            <p:nvPr/>
          </p:nvSpPr>
          <p:spPr>
            <a:xfrm>
              <a:off x="2136793" y="5132388"/>
              <a:ext cx="6982952" cy="171926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12" name="Hexagon 50"/>
            <p:cNvSpPr/>
            <p:nvPr/>
          </p:nvSpPr>
          <p:spPr>
            <a:xfrm rot="1800000">
              <a:off x="2995574" y="2859088"/>
              <a:ext cx="1601681"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 name="Hexagon 51"/>
            <p:cNvSpPr/>
            <p:nvPr/>
          </p:nvSpPr>
          <p:spPr>
            <a:xfrm rot="1800000">
              <a:off x="3719426" y="412591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Hexagon 59"/>
            <p:cNvSpPr/>
            <p:nvPr/>
          </p:nvSpPr>
          <p:spPr>
            <a:xfrm rot="1800000">
              <a:off x="3728950" y="1592263"/>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Hexagon 60"/>
            <p:cNvSpPr/>
            <p:nvPr/>
          </p:nvSpPr>
          <p:spPr>
            <a:xfrm rot="1800000">
              <a:off x="2976525" y="325438"/>
              <a:ext cx="1601681" cy="1389062"/>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6" name="Hexagon 61"/>
            <p:cNvSpPr/>
            <p:nvPr/>
          </p:nvSpPr>
          <p:spPr>
            <a:xfrm rot="1800000">
              <a:off x="4462327" y="5383213"/>
              <a:ext cx="1601681" cy="1389062"/>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7" name="Freeform 62"/>
            <p:cNvSpPr/>
            <p:nvPr/>
          </p:nvSpPr>
          <p:spPr>
            <a:xfrm rot="1800000">
              <a:off x="-382404" y="4202113"/>
              <a:ext cx="126198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8" name="Hexagon 63"/>
            <p:cNvSpPr/>
            <p:nvPr/>
          </p:nvSpPr>
          <p:spPr>
            <a:xfrm rot="1800000">
              <a:off x="23970" y="540226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9" name="Hexagon 64"/>
            <p:cNvSpPr/>
            <p:nvPr/>
          </p:nvSpPr>
          <p:spPr>
            <a:xfrm rot="1800000">
              <a:off x="52543" y="2849563"/>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0" name="Hexagon 65"/>
            <p:cNvSpPr/>
            <p:nvPr/>
          </p:nvSpPr>
          <p:spPr>
            <a:xfrm rot="1800000">
              <a:off x="776395" y="412591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1" name="Hexagon 66"/>
            <p:cNvSpPr/>
            <p:nvPr/>
          </p:nvSpPr>
          <p:spPr>
            <a:xfrm rot="1800000">
              <a:off x="1509772" y="5411788"/>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2" name="Hexagon 67"/>
            <p:cNvSpPr/>
            <p:nvPr/>
          </p:nvSpPr>
          <p:spPr>
            <a:xfrm rot="1800000">
              <a:off x="1528821" y="2859088"/>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 name="Hexagon 68"/>
            <p:cNvSpPr/>
            <p:nvPr/>
          </p:nvSpPr>
          <p:spPr>
            <a:xfrm rot="1800000">
              <a:off x="795444" y="1563688"/>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4" name="Hexagon 69"/>
            <p:cNvSpPr/>
            <p:nvPr/>
          </p:nvSpPr>
          <p:spPr>
            <a:xfrm rot="1800000">
              <a:off x="6806909" y="4144963"/>
              <a:ext cx="1600094"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5" name="Hexagon 70"/>
            <p:cNvSpPr/>
            <p:nvPr/>
          </p:nvSpPr>
          <p:spPr>
            <a:xfrm rot="1800000">
              <a:off x="7549810" y="5421313"/>
              <a:ext cx="1600094"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6" name="Hexagon 71"/>
            <p:cNvSpPr/>
            <p:nvPr/>
          </p:nvSpPr>
          <p:spPr>
            <a:xfrm rot="1800000">
              <a:off x="7549810" y="2868613"/>
              <a:ext cx="1600094"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7" name="Freeform 72"/>
            <p:cNvSpPr/>
            <p:nvPr/>
          </p:nvSpPr>
          <p:spPr>
            <a:xfrm rot="1800000">
              <a:off x="8306998" y="4056063"/>
              <a:ext cx="124293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8" name="Freeform 73"/>
            <p:cNvSpPr/>
            <p:nvPr/>
          </p:nvSpPr>
          <p:spPr>
            <a:xfrm rot="1800000">
              <a:off x="8306998" y="1511300"/>
              <a:ext cx="1241343" cy="1389063"/>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44" name="Rectangle 93"/>
          <p:cNvSpPr/>
          <p:nvPr/>
        </p:nvSpPr>
        <p:spPr>
          <a:xfrm>
            <a:off x="4560888" y="-22225"/>
            <a:ext cx="3679825" cy="6272213"/>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5" name="Rectangle 100"/>
          <p:cNvSpPr/>
          <p:nvPr/>
        </p:nvSpPr>
        <p:spPr>
          <a:xfrm>
            <a:off x="4649788" y="-22225"/>
            <a:ext cx="3505200" cy="6238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6" name="Rectangle 101"/>
          <p:cNvSpPr/>
          <p:nvPr/>
        </p:nvSpPr>
        <p:spPr>
          <a:xfrm>
            <a:off x="904875" y="601663"/>
            <a:ext cx="3562350" cy="564832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7" name="Rectangle 104"/>
          <p:cNvSpPr/>
          <p:nvPr/>
        </p:nvSpPr>
        <p:spPr>
          <a:xfrm>
            <a:off x="4651375" y="6088063"/>
            <a:ext cx="3505200" cy="825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4734424" y="2660904"/>
            <a:ext cx="3300984" cy="1463040"/>
          </a:xfrm>
        </p:spPr>
        <p:txBody>
          <a:bodyPr>
            <a:normAutofit/>
          </a:bodyPr>
          <a:lstStyle>
            <a:lvl1pPr algn="l">
              <a:defRPr sz="2800" b="0"/>
            </a:lvl1pPr>
          </a:lstStyle>
          <a:p>
            <a:r>
              <a:rPr lang="en-US"/>
              <a:t>Click to edit Master title style</a:t>
            </a:r>
          </a:p>
        </p:txBody>
      </p:sp>
      <p:sp>
        <p:nvSpPr>
          <p:cNvPr id="3" name="Picture Placeholder 2"/>
          <p:cNvSpPr>
            <a:spLocks noGrp="1"/>
          </p:cNvSpPr>
          <p:nvPr>
            <p:ph type="pic" idx="1"/>
          </p:nvPr>
        </p:nvSpPr>
        <p:spPr>
          <a:xfrm>
            <a:off x="1005208" y="693795"/>
            <a:ext cx="3359623" cy="5468112"/>
          </a:xfrm>
        </p:spPr>
        <p:txBody>
          <a:bodyPr rtlCol="0">
            <a:normAutofit/>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8" name="Date Placeholder 4"/>
          <p:cNvSpPr>
            <a:spLocks noGrp="1"/>
          </p:cNvSpPr>
          <p:nvPr>
            <p:ph type="dt" sz="half" idx="10"/>
          </p:nvPr>
        </p:nvSpPr>
        <p:spPr/>
        <p:txBody>
          <a:bodyPr/>
          <a:lstStyle>
            <a:lvl1pPr>
              <a:defRPr/>
            </a:lvl1pPr>
          </a:lstStyle>
          <a:p>
            <a:pPr>
              <a:defRPr/>
            </a:pPr>
            <a:fld id="{3B2EA8C4-DF8F-43FA-9DB3-7ED052C41590}" type="datetime1">
              <a:rPr lang="en-CA"/>
              <a:pPr>
                <a:defRPr/>
              </a:pPr>
              <a:t>2016-09-13</a:t>
            </a:fld>
            <a:endParaRPr lang="en-CA"/>
          </a:p>
        </p:txBody>
      </p:sp>
      <p:sp>
        <p:nvSpPr>
          <p:cNvPr id="49" name="Footer Placeholder 5"/>
          <p:cNvSpPr>
            <a:spLocks noGrp="1"/>
          </p:cNvSpPr>
          <p:nvPr>
            <p:ph type="ftr" sz="quarter" idx="11"/>
          </p:nvPr>
        </p:nvSpPr>
        <p:spPr>
          <a:xfrm>
            <a:off x="4641850" y="5724525"/>
            <a:ext cx="3492500" cy="365125"/>
          </a:xfrm>
        </p:spPr>
        <p:txBody>
          <a:bodyPr>
            <a:normAutofit/>
          </a:bodyPr>
          <a:lstStyle>
            <a:lvl1pPr>
              <a:defRPr/>
            </a:lvl1pPr>
          </a:lstStyle>
          <a:p>
            <a:pPr>
              <a:defRPr/>
            </a:pPr>
            <a:r>
              <a:rPr lang="en-CA"/>
              <a:t>Connection Matters</a:t>
            </a:r>
          </a:p>
        </p:txBody>
      </p:sp>
      <p:sp>
        <p:nvSpPr>
          <p:cNvPr id="50" name="Slide Number Placeholder 6"/>
          <p:cNvSpPr>
            <a:spLocks noGrp="1"/>
          </p:cNvSpPr>
          <p:nvPr>
            <p:ph type="sldNum" sz="quarter" idx="12"/>
          </p:nvPr>
        </p:nvSpPr>
        <p:spPr/>
        <p:txBody>
          <a:bodyPr/>
          <a:lstStyle>
            <a:lvl1pPr>
              <a:defRPr/>
            </a:lvl1pPr>
          </a:lstStyle>
          <a:p>
            <a:pPr>
              <a:defRPr/>
            </a:pPr>
            <a:fld id="{ECD612BE-82E5-4162-AE58-EADFB1B36C8D}" type="slidenum">
              <a:rPr lang="en-CA"/>
              <a:pPr>
                <a:defRPr/>
              </a:pPr>
              <a:t>‹#›</a:t>
            </a:fld>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1026" name="Group 41"/>
          <p:cNvGrpSpPr>
            <a:grpSpLocks/>
          </p:cNvGrpSpPr>
          <p:nvPr/>
        </p:nvGrpSpPr>
        <p:grpSpPr bwMode="auto">
          <a:xfrm>
            <a:off x="-304800" y="0"/>
            <a:ext cx="9932988" cy="6858000"/>
            <a:chOff x="-382404" y="0"/>
            <a:chExt cx="9932332" cy="6858000"/>
          </a:xfrm>
        </p:grpSpPr>
        <p:grpSp>
          <p:nvGrpSpPr>
            <p:cNvPr id="1035" name="Group 44"/>
            <p:cNvGrpSpPr>
              <a:grpSpLocks/>
            </p:cNvGrpSpPr>
            <p:nvPr/>
          </p:nvGrpSpPr>
          <p:grpSpPr bwMode="auto">
            <a:xfrm>
              <a:off x="0" y="0"/>
              <a:ext cx="9144000" cy="6858000"/>
              <a:chOff x="0" y="0"/>
              <a:chExt cx="9144000" cy="6858000"/>
            </a:xfrm>
          </p:grpSpPr>
          <p:grpSp>
            <p:nvGrpSpPr>
              <p:cNvPr id="1058" name="Group 4"/>
              <p:cNvGrpSpPr>
                <a:grpSpLocks/>
              </p:cNvGrpSpPr>
              <p:nvPr/>
            </p:nvGrpSpPr>
            <p:grpSpPr bwMode="auto">
              <a:xfrm>
                <a:off x="0" y="0"/>
                <a:ext cx="2514600" cy="6858000"/>
                <a:chOff x="0" y="0"/>
                <a:chExt cx="2514600" cy="6858000"/>
              </a:xfrm>
            </p:grpSpPr>
            <p:sp>
              <p:nvSpPr>
                <p:cNvPr id="113" name="Rectangle 112"/>
                <p:cNvSpPr/>
                <p:nvPr/>
              </p:nvSpPr>
              <p:spPr>
                <a:xfrm>
                  <a:off x="914499"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4" name="Rectangle 2"/>
                <p:cNvSpPr/>
                <p:nvPr/>
              </p:nvSpPr>
              <p:spPr>
                <a:xfrm>
                  <a:off x="159"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5" name="Rectangle 3"/>
                <p:cNvSpPr/>
                <p:nvPr/>
              </p:nvSpPr>
              <p:spPr>
                <a:xfrm>
                  <a:off x="228744"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grpSp>
            <p:nvGrpSpPr>
              <p:cNvPr id="1059" name="Group 5"/>
              <p:cNvGrpSpPr>
                <a:grpSpLocks/>
              </p:cNvGrpSpPr>
              <p:nvPr/>
            </p:nvGrpSpPr>
            <p:grpSpPr bwMode="auto">
              <a:xfrm>
                <a:off x="422910" y="0"/>
                <a:ext cx="2514600" cy="6858000"/>
                <a:chOff x="0" y="0"/>
                <a:chExt cx="2514600" cy="6858000"/>
              </a:xfrm>
            </p:grpSpPr>
            <p:sp>
              <p:nvSpPr>
                <p:cNvPr id="110" name="Rectangle 109"/>
                <p:cNvSpPr/>
                <p:nvPr/>
              </p:nvSpPr>
              <p:spPr>
                <a:xfrm>
                  <a:off x="913836"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1" name="Rectangle 110"/>
                <p:cNvSpPr/>
                <p:nvPr/>
              </p:nvSpPr>
              <p:spPr>
                <a:xfrm>
                  <a:off x="-504"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2" name="Rectangle 111"/>
                <p:cNvSpPr/>
                <p:nvPr/>
              </p:nvSpPr>
              <p:spPr>
                <a:xfrm>
                  <a:off x="228081"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grpSp>
            <p:nvGrpSpPr>
              <p:cNvPr id="1060" name="Group 9"/>
              <p:cNvGrpSpPr>
                <a:grpSpLocks/>
              </p:cNvGrpSpPr>
              <p:nvPr/>
            </p:nvGrpSpPr>
            <p:grpSpPr bwMode="auto">
              <a:xfrm rot="10800000">
                <a:off x="6629400" y="0"/>
                <a:ext cx="2514600" cy="6858000"/>
                <a:chOff x="0" y="0"/>
                <a:chExt cx="2514600" cy="6858000"/>
              </a:xfrm>
            </p:grpSpPr>
            <p:sp>
              <p:nvSpPr>
                <p:cNvPr id="107" name="Rectangle 106"/>
                <p:cNvSpPr/>
                <p:nvPr/>
              </p:nvSpPr>
              <p:spPr>
                <a:xfrm>
                  <a:off x="914785"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8" name="Rectangle 107"/>
                <p:cNvSpPr/>
                <p:nvPr/>
              </p:nvSpPr>
              <p:spPr>
                <a:xfrm>
                  <a:off x="445"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9" name="Rectangle 108"/>
                <p:cNvSpPr/>
                <p:nvPr/>
              </p:nvSpPr>
              <p:spPr>
                <a:xfrm>
                  <a:off x="229030"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104" name="Rectangle 103"/>
              <p:cNvSpPr/>
              <p:nvPr/>
            </p:nvSpPr>
            <p:spPr>
              <a:xfrm>
                <a:off x="3809907" y="0"/>
                <a:ext cx="281921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5" name="Rectangle 104"/>
              <p:cNvSpPr/>
              <p:nvPr/>
            </p:nvSpPr>
            <p:spPr>
              <a:xfrm>
                <a:off x="2895568"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6" name="Rectangle 105"/>
              <p:cNvSpPr/>
              <p:nvPr/>
            </p:nvSpPr>
            <p:spPr>
              <a:xfrm>
                <a:off x="3124153"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44" name="Freeform 43"/>
            <p:cNvSpPr/>
            <p:nvPr/>
          </p:nvSpPr>
          <p:spPr>
            <a:xfrm>
              <a:off x="-12540" y="5035550"/>
              <a:ext cx="9144983" cy="1174750"/>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45" name="Freeform 44"/>
            <p:cNvSpPr/>
            <p:nvPr/>
          </p:nvSpPr>
          <p:spPr>
            <a:xfrm>
              <a:off x="-12540" y="3467100"/>
              <a:ext cx="9144983" cy="890588"/>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46" name="Freeform 45"/>
            <p:cNvSpPr/>
            <p:nvPr/>
          </p:nvSpPr>
          <p:spPr>
            <a:xfrm>
              <a:off x="-23653" y="5640388"/>
              <a:ext cx="3004940" cy="1211262"/>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47" name="Freeform 46"/>
            <p:cNvSpPr/>
            <p:nvPr/>
          </p:nvSpPr>
          <p:spPr>
            <a:xfrm>
              <a:off x="-12540" y="5284788"/>
              <a:ext cx="9144983" cy="1477962"/>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49" name="Freeform 48"/>
            <p:cNvSpPr/>
            <p:nvPr/>
          </p:nvSpPr>
          <p:spPr>
            <a:xfrm>
              <a:off x="2136793" y="5132388"/>
              <a:ext cx="6982951" cy="171926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50" name="Hexagon 49"/>
            <p:cNvSpPr/>
            <p:nvPr/>
          </p:nvSpPr>
          <p:spPr>
            <a:xfrm rot="1800000">
              <a:off x="2995573" y="2859088"/>
              <a:ext cx="1601682"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1" name="Hexagon 50"/>
            <p:cNvSpPr/>
            <p:nvPr/>
          </p:nvSpPr>
          <p:spPr>
            <a:xfrm rot="1800000">
              <a:off x="3719425" y="4125913"/>
              <a:ext cx="1601682"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2" name="Hexagon 51"/>
            <p:cNvSpPr/>
            <p:nvPr/>
          </p:nvSpPr>
          <p:spPr>
            <a:xfrm rot="1800000">
              <a:off x="3728949" y="1592263"/>
              <a:ext cx="1601682"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3" name="Hexagon 52"/>
            <p:cNvSpPr/>
            <p:nvPr/>
          </p:nvSpPr>
          <p:spPr>
            <a:xfrm rot="1800000">
              <a:off x="2976524" y="325438"/>
              <a:ext cx="1601682" cy="1389062"/>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4" name="Hexagon 53"/>
            <p:cNvSpPr/>
            <p:nvPr/>
          </p:nvSpPr>
          <p:spPr>
            <a:xfrm rot="1800000">
              <a:off x="4462326" y="5383213"/>
              <a:ext cx="1601682" cy="1389062"/>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5" name="Freeform 54"/>
            <p:cNvSpPr/>
            <p:nvPr/>
          </p:nvSpPr>
          <p:spPr>
            <a:xfrm rot="1800000">
              <a:off x="-382404" y="4202113"/>
              <a:ext cx="126198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6" name="Hexagon 55"/>
            <p:cNvSpPr/>
            <p:nvPr/>
          </p:nvSpPr>
          <p:spPr>
            <a:xfrm rot="1800000">
              <a:off x="23969" y="5402263"/>
              <a:ext cx="1601682"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7" name="Hexagon 56"/>
            <p:cNvSpPr/>
            <p:nvPr/>
          </p:nvSpPr>
          <p:spPr>
            <a:xfrm rot="1800000">
              <a:off x="52542" y="2849563"/>
              <a:ext cx="1601682"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8" name="Hexagon 57"/>
            <p:cNvSpPr/>
            <p:nvPr/>
          </p:nvSpPr>
          <p:spPr>
            <a:xfrm rot="1800000">
              <a:off x="776394" y="4125913"/>
              <a:ext cx="1601682"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9" name="Hexagon 58"/>
            <p:cNvSpPr/>
            <p:nvPr/>
          </p:nvSpPr>
          <p:spPr>
            <a:xfrm rot="1800000">
              <a:off x="1509771" y="5411788"/>
              <a:ext cx="1601682"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0" name="Hexagon 59"/>
            <p:cNvSpPr/>
            <p:nvPr/>
          </p:nvSpPr>
          <p:spPr>
            <a:xfrm rot="1800000">
              <a:off x="1528820" y="2859088"/>
              <a:ext cx="1601682"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5" name="Hexagon 94"/>
            <p:cNvSpPr/>
            <p:nvPr/>
          </p:nvSpPr>
          <p:spPr>
            <a:xfrm rot="1800000">
              <a:off x="795443" y="1563688"/>
              <a:ext cx="1601682"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6" name="Hexagon 95"/>
            <p:cNvSpPr/>
            <p:nvPr/>
          </p:nvSpPr>
          <p:spPr>
            <a:xfrm rot="1800000">
              <a:off x="6806909" y="4144963"/>
              <a:ext cx="1600094"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7" name="Hexagon 96"/>
            <p:cNvSpPr/>
            <p:nvPr/>
          </p:nvSpPr>
          <p:spPr>
            <a:xfrm rot="1800000">
              <a:off x="7549810" y="5421313"/>
              <a:ext cx="1600094"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8" name="Hexagon 97"/>
            <p:cNvSpPr/>
            <p:nvPr/>
          </p:nvSpPr>
          <p:spPr>
            <a:xfrm rot="1800000">
              <a:off x="7549810" y="2868613"/>
              <a:ext cx="1600094"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9" name="Freeform 98"/>
            <p:cNvSpPr/>
            <p:nvPr/>
          </p:nvSpPr>
          <p:spPr>
            <a:xfrm rot="1800000">
              <a:off x="8306997" y="4056063"/>
              <a:ext cx="1242931"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0" name="Freeform 99"/>
            <p:cNvSpPr/>
            <p:nvPr/>
          </p:nvSpPr>
          <p:spPr>
            <a:xfrm rot="1800000">
              <a:off x="8306997" y="1511300"/>
              <a:ext cx="1241343" cy="1389063"/>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66" name="Rectangle 65"/>
          <p:cNvSpPr/>
          <p:nvPr/>
        </p:nvSpPr>
        <p:spPr>
          <a:xfrm>
            <a:off x="457200" y="333375"/>
            <a:ext cx="8229600" cy="6186488"/>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0" name="Rectangle 69"/>
          <p:cNvSpPr/>
          <p:nvPr/>
        </p:nvSpPr>
        <p:spPr>
          <a:xfrm>
            <a:off x="4560888" y="-22225"/>
            <a:ext cx="3679825" cy="700088"/>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1" name="Rectangle 70"/>
          <p:cNvSpPr/>
          <p:nvPr/>
        </p:nvSpPr>
        <p:spPr>
          <a:xfrm>
            <a:off x="4649788" y="-22225"/>
            <a:ext cx="3505200" cy="6238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30" name="Title Placeholder 1"/>
          <p:cNvSpPr>
            <a:spLocks noGrp="1"/>
          </p:cNvSpPr>
          <p:nvPr>
            <p:ph type="title"/>
          </p:nvPr>
        </p:nvSpPr>
        <p:spPr bwMode="auto">
          <a:xfrm>
            <a:off x="1042988" y="1027113"/>
            <a:ext cx="7024687"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1031" name="Text Placeholder 2"/>
          <p:cNvSpPr>
            <a:spLocks noGrp="1"/>
          </p:cNvSpPr>
          <p:nvPr>
            <p:ph type="body" idx="1"/>
          </p:nvPr>
        </p:nvSpPr>
        <p:spPr bwMode="auto">
          <a:xfrm>
            <a:off x="1042988" y="2324100"/>
            <a:ext cx="6777037" cy="35083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5997575" y="223838"/>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rgbClr val="FEFEFE"/>
                </a:solidFill>
                <a:latin typeface="+mn-lt"/>
                <a:cs typeface="+mn-cs"/>
              </a:defRPr>
            </a:lvl1pPr>
          </a:lstStyle>
          <a:p>
            <a:pPr>
              <a:defRPr/>
            </a:pPr>
            <a:fld id="{6B5F6DE2-929B-475A-8DA2-057D6E718B3C}" type="datetime1">
              <a:rPr lang="en-CA"/>
              <a:pPr>
                <a:defRPr/>
              </a:pPr>
              <a:t>2016-09-13</a:t>
            </a:fld>
            <a:endParaRPr lang="en-CA"/>
          </a:p>
        </p:txBody>
      </p:sp>
      <p:sp>
        <p:nvSpPr>
          <p:cNvPr id="5" name="Footer Placeholder 4"/>
          <p:cNvSpPr>
            <a:spLocks noGrp="1"/>
          </p:cNvSpPr>
          <p:nvPr>
            <p:ph type="ftr" sz="quarter" idx="3"/>
          </p:nvPr>
        </p:nvSpPr>
        <p:spPr>
          <a:xfrm>
            <a:off x="4641850" y="5851525"/>
            <a:ext cx="3502025"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chemeClr val="accent1"/>
                </a:solidFill>
                <a:latin typeface="Century Gothic" pitchFamily="34" charset="0"/>
              </a:defRPr>
            </a:lvl1pPr>
          </a:lstStyle>
          <a:p>
            <a:pPr>
              <a:defRPr/>
            </a:pPr>
            <a:r>
              <a:rPr lang="en-CA"/>
              <a:t>Connection Matters</a:t>
            </a:r>
          </a:p>
        </p:txBody>
      </p:sp>
      <p:sp>
        <p:nvSpPr>
          <p:cNvPr id="6" name="Slide Number Placeholder 5"/>
          <p:cNvSpPr>
            <a:spLocks noGrp="1"/>
          </p:cNvSpPr>
          <p:nvPr>
            <p:ph type="sldNum" sz="quarter" idx="4"/>
          </p:nvPr>
        </p:nvSpPr>
        <p:spPr>
          <a:xfrm>
            <a:off x="4649788" y="223838"/>
            <a:ext cx="1331912" cy="365125"/>
          </a:xfrm>
          <a:prstGeom prst="rect">
            <a:avLst/>
          </a:prstGeom>
        </p:spPr>
        <p:txBody>
          <a:bodyPr vert="horz" lIns="91440" tIns="45720" rIns="91440" bIns="45720" rtlCol="0" anchor="ctr"/>
          <a:lstStyle>
            <a:lvl1pPr algn="l" fontAlgn="auto">
              <a:spcBef>
                <a:spcPts val="0"/>
              </a:spcBef>
              <a:spcAft>
                <a:spcPts val="0"/>
              </a:spcAft>
              <a:defRPr sz="1200">
                <a:solidFill>
                  <a:srgbClr val="FEFEFE"/>
                </a:solidFill>
                <a:latin typeface="+mn-lt"/>
                <a:cs typeface="+mn-cs"/>
              </a:defRPr>
            </a:lvl1pPr>
          </a:lstStyle>
          <a:p>
            <a:pPr>
              <a:defRPr/>
            </a:pPr>
            <a:fld id="{66E9A25F-C009-4BC0-A0EB-42EA0E7C9ECA}" type="slidenum">
              <a:rPr lang="en-CA"/>
              <a:pPr>
                <a:defRPr/>
              </a:pPr>
              <a:t>‹#›</a:t>
            </a:fld>
            <a:endParaRPr lang="en-CA"/>
          </a:p>
        </p:txBody>
      </p:sp>
    </p:spTree>
  </p:cSld>
  <p:clrMap bg1="lt1" tx1="dk1" bg2="lt2" tx2="dk2" accent1="accent1" accent2="accent2" accent3="accent3" accent4="accent4" accent5="accent5" accent6="accent6" hlink="hlink" folHlink="folHlink"/>
  <p:sldLayoutIdLst>
    <p:sldLayoutId id="2147483672" r:id="rId1"/>
    <p:sldLayoutId id="2147483671" r:id="rId2"/>
    <p:sldLayoutId id="2147483670" r:id="rId3"/>
    <p:sldLayoutId id="2147483669" r:id="rId4"/>
    <p:sldLayoutId id="2147483668" r:id="rId5"/>
    <p:sldLayoutId id="2147483667" r:id="rId6"/>
    <p:sldLayoutId id="2147483666" r:id="rId7"/>
    <p:sldLayoutId id="2147483673" r:id="rId8"/>
    <p:sldLayoutId id="2147483674" r:id="rId9"/>
    <p:sldLayoutId id="2147483665" r:id="rId10"/>
    <p:sldLayoutId id="2147483664" r:id="rId11"/>
  </p:sldLayoutIdLst>
  <p:hf hdr="0" dt="0"/>
  <p:txStyles>
    <p:titleStyle>
      <a:lvl1pPr algn="l" rtl="0" eaLnBrk="0" fontAlgn="base" hangingPunct="0">
        <a:spcBef>
          <a:spcPct val="0"/>
        </a:spcBef>
        <a:spcAft>
          <a:spcPct val="0"/>
        </a:spcAft>
        <a:defRPr sz="4000" kern="1200">
          <a:solidFill>
            <a:schemeClr val="accent1"/>
          </a:solidFill>
          <a:latin typeface="+mj-lt"/>
          <a:ea typeface="+mj-ea"/>
          <a:cs typeface="+mj-cs"/>
        </a:defRPr>
      </a:lvl1pPr>
      <a:lvl2pPr algn="l" rtl="0" eaLnBrk="0" fontAlgn="base" hangingPunct="0">
        <a:spcBef>
          <a:spcPct val="0"/>
        </a:spcBef>
        <a:spcAft>
          <a:spcPct val="0"/>
        </a:spcAft>
        <a:defRPr sz="4000">
          <a:solidFill>
            <a:schemeClr val="accent1"/>
          </a:solidFill>
          <a:latin typeface="Century Gothic" pitchFamily="34" charset="0"/>
        </a:defRPr>
      </a:lvl2pPr>
      <a:lvl3pPr algn="l" rtl="0" eaLnBrk="0" fontAlgn="base" hangingPunct="0">
        <a:spcBef>
          <a:spcPct val="0"/>
        </a:spcBef>
        <a:spcAft>
          <a:spcPct val="0"/>
        </a:spcAft>
        <a:defRPr sz="4000">
          <a:solidFill>
            <a:schemeClr val="accent1"/>
          </a:solidFill>
          <a:latin typeface="Century Gothic" pitchFamily="34" charset="0"/>
        </a:defRPr>
      </a:lvl3pPr>
      <a:lvl4pPr algn="l" rtl="0" eaLnBrk="0" fontAlgn="base" hangingPunct="0">
        <a:spcBef>
          <a:spcPct val="0"/>
        </a:spcBef>
        <a:spcAft>
          <a:spcPct val="0"/>
        </a:spcAft>
        <a:defRPr sz="4000">
          <a:solidFill>
            <a:schemeClr val="accent1"/>
          </a:solidFill>
          <a:latin typeface="Century Gothic" pitchFamily="34" charset="0"/>
        </a:defRPr>
      </a:lvl4pPr>
      <a:lvl5pPr algn="l" rtl="0" eaLnBrk="0" fontAlgn="base" hangingPunct="0">
        <a:spcBef>
          <a:spcPct val="0"/>
        </a:spcBef>
        <a:spcAft>
          <a:spcPct val="0"/>
        </a:spcAft>
        <a:defRPr sz="4000">
          <a:solidFill>
            <a:schemeClr val="accent1"/>
          </a:solidFill>
          <a:latin typeface="Century Gothic"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3050" algn="l" rtl="0" eaLnBrk="0" fontAlgn="base" hangingPunct="0">
        <a:spcBef>
          <a:spcPct val="20000"/>
        </a:spcBef>
        <a:spcAft>
          <a:spcPct val="0"/>
        </a:spcAft>
        <a:buClr>
          <a:schemeClr val="accent1"/>
        </a:buClr>
        <a:buSzPct val="76000"/>
        <a:buFont typeface="Wingdings 2" pitchFamily="18" charset="2"/>
        <a:buChar char=""/>
        <a:defRPr sz="2400" kern="1200">
          <a:solidFill>
            <a:schemeClr val="tx2"/>
          </a:solidFill>
          <a:latin typeface="+mn-lt"/>
          <a:ea typeface="+mn-ea"/>
          <a:cs typeface="+mn-cs"/>
        </a:defRPr>
      </a:lvl1pPr>
      <a:lvl2pPr marL="639763" indent="-273050" algn="l" rtl="0" eaLnBrk="0" fontAlgn="base" hangingPunct="0">
        <a:spcBef>
          <a:spcPct val="20000"/>
        </a:spcBef>
        <a:spcAft>
          <a:spcPct val="0"/>
        </a:spcAft>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rtl="0" eaLnBrk="0" fontAlgn="base" hangingPunct="0">
        <a:spcBef>
          <a:spcPct val="20000"/>
        </a:spcBef>
        <a:spcAft>
          <a:spcPct val="0"/>
        </a:spcAft>
        <a:buClr>
          <a:schemeClr val="accent1"/>
        </a:buClr>
        <a:buSzPct val="76000"/>
        <a:buFont typeface="Wingdings 2" pitchFamily="18" charset="2"/>
        <a:buChar char=""/>
        <a:defRPr sz="2000" kern="1200">
          <a:solidFill>
            <a:schemeClr val="tx2"/>
          </a:solidFill>
          <a:latin typeface="+mn-lt"/>
          <a:ea typeface="+mn-ea"/>
          <a:cs typeface="+mn-cs"/>
        </a:defRPr>
      </a:lvl3pPr>
      <a:lvl4pPr marL="1123950" indent="-228600" algn="l" rtl="0" eaLnBrk="0" fontAlgn="base" hangingPunct="0">
        <a:spcBef>
          <a:spcPct val="20000"/>
        </a:spcBef>
        <a:spcAft>
          <a:spcPct val="0"/>
        </a:spcAft>
        <a:buClr>
          <a:schemeClr val="accent1"/>
        </a:buClr>
        <a:buSzPct val="76000"/>
        <a:buFont typeface="Wingdings 2" pitchFamily="18" charset="2"/>
        <a:buChar char=""/>
        <a:defRPr kern="1200">
          <a:solidFill>
            <a:schemeClr val="tx2"/>
          </a:solidFill>
          <a:latin typeface="+mn-lt"/>
          <a:ea typeface="+mn-ea"/>
          <a:cs typeface="+mn-cs"/>
        </a:defRPr>
      </a:lvl4pPr>
      <a:lvl5pPr marL="1325563" indent="-228600" algn="l" rtl="0" eaLnBrk="0" fontAlgn="base" hangingPunct="0">
        <a:spcBef>
          <a:spcPct val="20000"/>
        </a:spcBef>
        <a:spcAft>
          <a:spcPct val="0"/>
        </a:spcAft>
        <a:buClr>
          <a:schemeClr val="accent1"/>
        </a:buClr>
        <a:buSzPct val="76000"/>
        <a:buFont typeface="Wingdings 2" pitchFamily="18" charset="2"/>
        <a:buChar char=""/>
        <a:defRPr sz="1600" kern="120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733925" y="2636838"/>
            <a:ext cx="3313113" cy="1368425"/>
          </a:xfrm>
        </p:spPr>
        <p:txBody>
          <a:bodyPr>
            <a:normAutofit fontScale="90000"/>
          </a:bodyPr>
          <a:lstStyle/>
          <a:p>
            <a:pPr algn="ctr" eaLnBrk="1" hangingPunct="1">
              <a:defRPr/>
            </a:pPr>
            <a:r>
              <a:rPr lang="en-CA" sz="3200" b="1" dirty="0"/>
              <a:t>EXPLORING DIFFERENT INTELLIGENCES</a:t>
            </a:r>
          </a:p>
        </p:txBody>
      </p:sp>
      <p:sp>
        <p:nvSpPr>
          <p:cNvPr id="14338" name="Subtitle 2"/>
          <p:cNvSpPr>
            <a:spLocks noGrp="1"/>
          </p:cNvSpPr>
          <p:nvPr>
            <p:ph type="subTitle" idx="1"/>
          </p:nvPr>
        </p:nvSpPr>
        <p:spPr>
          <a:xfrm>
            <a:off x="4500563" y="4113213"/>
            <a:ext cx="3816350" cy="1260475"/>
          </a:xfrm>
        </p:spPr>
        <p:txBody>
          <a:bodyPr>
            <a:normAutofit fontScale="92500" lnSpcReduction="10000"/>
          </a:bodyPr>
          <a:lstStyle/>
          <a:p>
            <a:pPr algn="ctr" eaLnBrk="1" hangingPunct="1">
              <a:lnSpc>
                <a:spcPct val="90000"/>
              </a:lnSpc>
            </a:pPr>
            <a:endParaRPr lang="en-CA" sz="1500" b="1"/>
          </a:p>
          <a:p>
            <a:pPr algn="ctr" eaLnBrk="1" hangingPunct="1">
              <a:lnSpc>
                <a:spcPct val="90000"/>
              </a:lnSpc>
            </a:pPr>
            <a:r>
              <a:rPr lang="en-CA" b="1"/>
              <a:t> </a:t>
            </a:r>
            <a:r>
              <a:rPr lang="en-CA" b="1" i="1"/>
              <a:t> See what's possible!</a:t>
            </a:r>
          </a:p>
          <a:p>
            <a:pPr algn="ctr" eaLnBrk="1" hangingPunct="1">
              <a:lnSpc>
                <a:spcPct val="90000"/>
              </a:lnSpc>
            </a:pPr>
            <a:endParaRPr lang="en-CA" b="1" i="1"/>
          </a:p>
          <a:p>
            <a:pPr algn="ctr" eaLnBrk="1" hangingPunct="1">
              <a:lnSpc>
                <a:spcPct val="90000"/>
              </a:lnSpc>
            </a:pPr>
            <a:endParaRPr lang="en-CA" b="1" i="1"/>
          </a:p>
          <a:p>
            <a:pPr algn="ctr" eaLnBrk="1" hangingPunct="1">
              <a:lnSpc>
                <a:spcPct val="90000"/>
              </a:lnSpc>
            </a:pPr>
            <a:r>
              <a:rPr lang="en-CA" sz="1500" b="1" i="1"/>
              <a:t>September 2016</a:t>
            </a:r>
            <a:endParaRPr lang="en-CA" sz="1500"/>
          </a:p>
          <a:p>
            <a:pPr eaLnBrk="1" hangingPunct="1">
              <a:lnSpc>
                <a:spcPct val="90000"/>
              </a:lnSpc>
            </a:pPr>
            <a:endParaRPr lang="en-CA" sz="150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Footer Placeholder 4"/>
          <p:cNvSpPr>
            <a:spLocks noGrp="1"/>
          </p:cNvSpPr>
          <p:nvPr>
            <p:ph type="ftr" sz="quarter" idx="11"/>
          </p:nvPr>
        </p:nvSpPr>
        <p:spPr bwMode="auto">
          <a:noFill/>
          <a:ln>
            <a:miter lim="800000"/>
            <a:headEnd/>
            <a:tailEnd/>
          </a:ln>
        </p:spPr>
        <p:txBody>
          <a:bodyPr/>
          <a:lstStyle/>
          <a:p>
            <a:r>
              <a:rPr lang="en-CA"/>
              <a:t>Connection Matters</a:t>
            </a:r>
          </a:p>
        </p:txBody>
      </p:sp>
      <p:sp>
        <p:nvSpPr>
          <p:cNvPr id="5" name="Slide Number Placeholder 5"/>
          <p:cNvSpPr>
            <a:spLocks noGrp="1"/>
          </p:cNvSpPr>
          <p:nvPr>
            <p:ph type="sldNum" sz="quarter" idx="12"/>
          </p:nvPr>
        </p:nvSpPr>
        <p:spPr/>
        <p:txBody>
          <a:bodyPr/>
          <a:lstStyle/>
          <a:p>
            <a:pPr>
              <a:defRPr/>
            </a:pPr>
            <a:fld id="{683F0BF8-F609-4190-A333-4BA4888DEB22}" type="slidenum">
              <a:rPr lang="en-CA"/>
              <a:pPr>
                <a:defRPr/>
              </a:pPr>
              <a:t>10</a:t>
            </a:fld>
            <a:endParaRPr lang="en-CA"/>
          </a:p>
        </p:txBody>
      </p:sp>
      <p:sp>
        <p:nvSpPr>
          <p:cNvPr id="31747" name="Title 1"/>
          <p:cNvSpPr>
            <a:spLocks noGrp="1"/>
          </p:cNvSpPr>
          <p:nvPr>
            <p:ph type="title"/>
          </p:nvPr>
        </p:nvSpPr>
        <p:spPr/>
        <p:txBody>
          <a:bodyPr/>
          <a:lstStyle/>
          <a:p>
            <a:pPr eaLnBrk="1" hangingPunct="1"/>
            <a:endParaRPr lang="en-CA"/>
          </a:p>
        </p:txBody>
      </p:sp>
      <p:sp>
        <p:nvSpPr>
          <p:cNvPr id="31748" name="Content Placeholder 2"/>
          <p:cNvSpPr>
            <a:spLocks noGrp="1"/>
          </p:cNvSpPr>
          <p:nvPr>
            <p:ph idx="1"/>
          </p:nvPr>
        </p:nvSpPr>
        <p:spPr>
          <a:xfrm>
            <a:off x="1042988" y="2349500"/>
            <a:ext cx="6777037" cy="3508375"/>
          </a:xfrm>
        </p:spPr>
        <p:txBody>
          <a:bodyPr/>
          <a:lstStyle/>
          <a:p>
            <a:pPr algn="ctr" eaLnBrk="1" hangingPunct="1">
              <a:buFont typeface="Wingdings 2" pitchFamily="18" charset="2"/>
              <a:buNone/>
            </a:pPr>
            <a:r>
              <a:rPr lang="en-CA" sz="3600"/>
              <a:t>WHAT CAN YOU DO WITH THE AWARENESS OF THE EMOTIONAL FIELD (EF)?</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Footer Placeholder 4"/>
          <p:cNvSpPr>
            <a:spLocks noGrp="1"/>
          </p:cNvSpPr>
          <p:nvPr>
            <p:ph type="ftr" sz="quarter" idx="11"/>
          </p:nvPr>
        </p:nvSpPr>
        <p:spPr bwMode="auto">
          <a:noFill/>
          <a:ln>
            <a:miter lim="800000"/>
            <a:headEnd/>
            <a:tailEnd/>
          </a:ln>
        </p:spPr>
        <p:txBody>
          <a:bodyPr/>
          <a:lstStyle/>
          <a:p>
            <a:r>
              <a:rPr lang="en-CA"/>
              <a:t>Connection Matters</a:t>
            </a:r>
          </a:p>
        </p:txBody>
      </p:sp>
      <p:sp>
        <p:nvSpPr>
          <p:cNvPr id="5" name="Slide Number Placeholder 5"/>
          <p:cNvSpPr>
            <a:spLocks noGrp="1"/>
          </p:cNvSpPr>
          <p:nvPr>
            <p:ph type="sldNum" sz="quarter" idx="12"/>
          </p:nvPr>
        </p:nvSpPr>
        <p:spPr/>
        <p:txBody>
          <a:bodyPr/>
          <a:lstStyle/>
          <a:p>
            <a:pPr>
              <a:defRPr/>
            </a:pPr>
            <a:fld id="{7D9EE785-A3C4-4F30-B843-770B2B235B11}" type="slidenum">
              <a:rPr lang="en-CA"/>
              <a:pPr>
                <a:defRPr/>
              </a:pPr>
              <a:t>11</a:t>
            </a:fld>
            <a:endParaRPr lang="en-CA"/>
          </a:p>
        </p:txBody>
      </p:sp>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CA" b="1" dirty="0"/>
              <a:t>Reading the Emotional Field</a:t>
            </a:r>
          </a:p>
        </p:txBody>
      </p:sp>
      <p:sp>
        <p:nvSpPr>
          <p:cNvPr id="33796" name="Content Placeholder 2"/>
          <p:cNvSpPr>
            <a:spLocks noGrp="1"/>
          </p:cNvSpPr>
          <p:nvPr>
            <p:ph idx="1"/>
          </p:nvPr>
        </p:nvSpPr>
        <p:spPr>
          <a:xfrm>
            <a:off x="1042988" y="2349500"/>
            <a:ext cx="7416800" cy="4057650"/>
          </a:xfrm>
        </p:spPr>
        <p:txBody>
          <a:bodyPr/>
          <a:lstStyle/>
          <a:p>
            <a:pPr eaLnBrk="1" hangingPunct="1">
              <a:buFont typeface="Wingdings" pitchFamily="2" charset="2"/>
              <a:buChar char="ü"/>
            </a:pPr>
            <a:r>
              <a:rPr lang="en-CA"/>
              <a:t>If you feel something about the group:</a:t>
            </a:r>
          </a:p>
          <a:p>
            <a:pPr marL="742950" lvl="1" indent="-285750" eaLnBrk="1" hangingPunct="1">
              <a:buFont typeface="Wingdings" pitchFamily="2" charset="2"/>
              <a:buChar char="ü"/>
            </a:pPr>
            <a:r>
              <a:rPr lang="en-CA"/>
              <a:t>surface it</a:t>
            </a:r>
          </a:p>
          <a:p>
            <a:pPr marL="742950" lvl="1" indent="-285750" eaLnBrk="1" hangingPunct="1">
              <a:buFont typeface="Wingdings" pitchFamily="2" charset="2"/>
              <a:buChar char="ü"/>
            </a:pPr>
            <a:r>
              <a:rPr lang="en-CA"/>
              <a:t>check it out</a:t>
            </a:r>
          </a:p>
          <a:p>
            <a:pPr marL="742950" lvl="1" indent="-285750" eaLnBrk="1" hangingPunct="1">
              <a:buFont typeface="Wingdings" pitchFamily="2" charset="2"/>
              <a:buChar char="ü"/>
            </a:pPr>
            <a:r>
              <a:rPr lang="en-CA"/>
              <a:t>start a conversation</a:t>
            </a:r>
          </a:p>
          <a:p>
            <a:pPr marL="742950" lvl="1" indent="-285750" eaLnBrk="1" hangingPunct="1">
              <a:buFont typeface="Wingdings" pitchFamily="2" charset="2"/>
              <a:buChar char="ü"/>
            </a:pPr>
            <a:r>
              <a:rPr lang="en-CA"/>
              <a:t>see where it leads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Footer Placeholder 4"/>
          <p:cNvSpPr>
            <a:spLocks noGrp="1"/>
          </p:cNvSpPr>
          <p:nvPr>
            <p:ph type="ftr" sz="quarter" idx="11"/>
          </p:nvPr>
        </p:nvSpPr>
        <p:spPr bwMode="auto">
          <a:noFill/>
          <a:ln>
            <a:miter lim="800000"/>
            <a:headEnd/>
            <a:tailEnd/>
          </a:ln>
        </p:spPr>
        <p:txBody>
          <a:bodyPr/>
          <a:lstStyle/>
          <a:p>
            <a:r>
              <a:rPr lang="en-CA"/>
              <a:t>Connection Matters</a:t>
            </a:r>
          </a:p>
        </p:txBody>
      </p:sp>
      <p:sp>
        <p:nvSpPr>
          <p:cNvPr id="5" name="Slide Number Placeholder 5"/>
          <p:cNvSpPr>
            <a:spLocks noGrp="1"/>
          </p:cNvSpPr>
          <p:nvPr>
            <p:ph type="sldNum" sz="quarter" idx="12"/>
          </p:nvPr>
        </p:nvSpPr>
        <p:spPr/>
        <p:txBody>
          <a:bodyPr/>
          <a:lstStyle/>
          <a:p>
            <a:pPr>
              <a:defRPr/>
            </a:pPr>
            <a:fld id="{6DCA5E18-8FBE-41DA-A02D-7D09C7ACB0F7}" type="slidenum">
              <a:rPr lang="en-CA"/>
              <a:pPr>
                <a:defRPr/>
              </a:pPr>
              <a:t>12</a:t>
            </a:fld>
            <a:endParaRPr lang="en-CA"/>
          </a:p>
        </p:txBody>
      </p:sp>
      <p:sp>
        <p:nvSpPr>
          <p:cNvPr id="35843" name="Rectangle 2"/>
          <p:cNvSpPr>
            <a:spLocks noGrp="1"/>
          </p:cNvSpPr>
          <p:nvPr>
            <p:ph type="title"/>
          </p:nvPr>
        </p:nvSpPr>
        <p:spPr/>
        <p:txBody>
          <a:bodyPr/>
          <a:lstStyle/>
          <a:p>
            <a:pPr eaLnBrk="1" hangingPunct="1"/>
            <a:r>
              <a:rPr lang="en-CA" b="1"/>
              <a:t>AGILE VALUES</a:t>
            </a:r>
          </a:p>
        </p:txBody>
      </p:sp>
      <p:sp>
        <p:nvSpPr>
          <p:cNvPr id="35844" name="Rectangle 3"/>
          <p:cNvSpPr>
            <a:spLocks noGrp="1"/>
          </p:cNvSpPr>
          <p:nvPr>
            <p:ph type="body" idx="1"/>
          </p:nvPr>
        </p:nvSpPr>
        <p:spPr/>
        <p:txBody>
          <a:bodyPr/>
          <a:lstStyle/>
          <a:p>
            <a:pPr eaLnBrk="1" hangingPunct="1"/>
            <a:r>
              <a:rPr lang="en-CA"/>
              <a:t>Communication</a:t>
            </a:r>
          </a:p>
          <a:p>
            <a:pPr eaLnBrk="1" hangingPunct="1"/>
            <a:r>
              <a:rPr lang="en-CA"/>
              <a:t>Simplicity</a:t>
            </a:r>
          </a:p>
          <a:p>
            <a:pPr eaLnBrk="1" hangingPunct="1"/>
            <a:r>
              <a:rPr lang="en-CA"/>
              <a:t>Feed-back</a:t>
            </a:r>
          </a:p>
          <a:p>
            <a:pPr eaLnBrk="1" hangingPunct="1"/>
            <a:r>
              <a:rPr lang="en-CA"/>
              <a:t>Courage</a:t>
            </a:r>
          </a:p>
          <a:p>
            <a:pPr eaLnBrk="1" hangingPunct="1"/>
            <a:r>
              <a:rPr lang="en-CA"/>
              <a:t>Humility</a:t>
            </a:r>
          </a:p>
          <a:p>
            <a:pPr eaLnBrk="1" hangingPunct="1"/>
            <a:r>
              <a:rPr lang="en-CA"/>
              <a:t>Servant Leader</a:t>
            </a:r>
          </a:p>
          <a:p>
            <a:pPr eaLnBrk="1" hangingPunct="1"/>
            <a:endParaRPr lang="en-CA"/>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Footer Placeholder 4"/>
          <p:cNvSpPr>
            <a:spLocks noGrp="1"/>
          </p:cNvSpPr>
          <p:nvPr>
            <p:ph type="ftr" sz="quarter" idx="11"/>
          </p:nvPr>
        </p:nvSpPr>
        <p:spPr bwMode="auto">
          <a:noFill/>
          <a:ln>
            <a:miter lim="800000"/>
            <a:headEnd/>
            <a:tailEnd/>
          </a:ln>
        </p:spPr>
        <p:txBody>
          <a:bodyPr/>
          <a:lstStyle/>
          <a:p>
            <a:r>
              <a:rPr lang="en-CA"/>
              <a:t>Connection Matters</a:t>
            </a:r>
          </a:p>
        </p:txBody>
      </p:sp>
      <p:sp>
        <p:nvSpPr>
          <p:cNvPr id="5" name="Slide Number Placeholder 5"/>
          <p:cNvSpPr>
            <a:spLocks noGrp="1"/>
          </p:cNvSpPr>
          <p:nvPr>
            <p:ph type="sldNum" sz="quarter" idx="12"/>
          </p:nvPr>
        </p:nvSpPr>
        <p:spPr/>
        <p:txBody>
          <a:bodyPr/>
          <a:lstStyle/>
          <a:p>
            <a:pPr>
              <a:defRPr/>
            </a:pPr>
            <a:fld id="{F3DA9B74-B1C0-4322-B1A3-7124FEF953CA}" type="slidenum">
              <a:rPr lang="en-CA"/>
              <a:pPr>
                <a:defRPr/>
              </a:pPr>
              <a:t>13</a:t>
            </a:fld>
            <a:endParaRPr lang="en-CA"/>
          </a:p>
        </p:txBody>
      </p:sp>
      <p:sp>
        <p:nvSpPr>
          <p:cNvPr id="37891" name="Title 1"/>
          <p:cNvSpPr>
            <a:spLocks noGrp="1"/>
          </p:cNvSpPr>
          <p:nvPr>
            <p:ph type="title"/>
          </p:nvPr>
        </p:nvSpPr>
        <p:spPr/>
        <p:txBody>
          <a:bodyPr/>
          <a:lstStyle/>
          <a:p>
            <a:pPr eaLnBrk="1" hangingPunct="1"/>
            <a:r>
              <a:rPr lang="en-CA" b="1"/>
              <a:t>Benefits of RSI (EF)</a:t>
            </a:r>
          </a:p>
        </p:txBody>
      </p:sp>
      <p:sp>
        <p:nvSpPr>
          <p:cNvPr id="3" name="Content Placeholder 2"/>
          <p:cNvSpPr>
            <a:spLocks noGrp="1"/>
          </p:cNvSpPr>
          <p:nvPr>
            <p:ph idx="1"/>
          </p:nvPr>
        </p:nvSpPr>
        <p:spPr>
          <a:xfrm>
            <a:off x="1042988" y="2324100"/>
            <a:ext cx="7416800" cy="3913188"/>
          </a:xfrm>
        </p:spPr>
        <p:txBody>
          <a:bodyPr rtlCol="0">
            <a:normAutofit/>
          </a:bodyPr>
          <a:lstStyle/>
          <a:p>
            <a:pPr indent="-274320" eaLnBrk="1" fontAlgn="auto" hangingPunct="1">
              <a:spcAft>
                <a:spcPts val="0"/>
              </a:spcAft>
              <a:buFont typeface="Wingdings" panose="05000000000000000000" pitchFamily="2" charset="2"/>
              <a:buChar char="ü"/>
              <a:defRPr/>
            </a:pPr>
            <a:r>
              <a:rPr lang="en-CA" dirty="0"/>
              <a:t>Improved team relationships and communications</a:t>
            </a:r>
          </a:p>
          <a:p>
            <a:pPr indent="-274320" eaLnBrk="1" fontAlgn="auto" hangingPunct="1">
              <a:spcAft>
                <a:spcPts val="0"/>
              </a:spcAft>
              <a:buFont typeface="Wingdings" panose="05000000000000000000" pitchFamily="2" charset="2"/>
              <a:buChar char="ü"/>
              <a:defRPr/>
            </a:pPr>
            <a:r>
              <a:rPr lang="en-CA" dirty="0"/>
              <a:t>Enhanced team identity, productivity and retention.</a:t>
            </a:r>
          </a:p>
          <a:p>
            <a:pPr indent="-274320" eaLnBrk="1" fontAlgn="auto" hangingPunct="1">
              <a:spcAft>
                <a:spcPts val="0"/>
              </a:spcAft>
              <a:buFont typeface="Wingdings" panose="05000000000000000000" pitchFamily="2" charset="2"/>
              <a:buChar char="ü"/>
              <a:defRPr/>
            </a:pPr>
            <a:r>
              <a:rPr lang="en-CA" dirty="0"/>
              <a:t>Constructive conflict management, rapid resolution and productive outcomes </a:t>
            </a:r>
          </a:p>
          <a:p>
            <a:pPr indent="-274320" eaLnBrk="1" fontAlgn="auto" hangingPunct="1">
              <a:spcAft>
                <a:spcPts val="0"/>
              </a:spcAft>
              <a:buFont typeface="Wingdings" panose="05000000000000000000" pitchFamily="2" charset="2"/>
              <a:buChar char="ü"/>
              <a:defRPr/>
            </a:pPr>
            <a:r>
              <a:rPr lang="en-CA" dirty="0"/>
              <a:t>Increased positivity within the work environment</a:t>
            </a:r>
          </a:p>
          <a:p>
            <a:pPr indent="-274320" eaLnBrk="1" fontAlgn="auto" hangingPunct="1">
              <a:spcAft>
                <a:spcPts val="0"/>
              </a:spcAft>
              <a:buFont typeface="Wingdings" panose="05000000000000000000" pitchFamily="2" charset="2"/>
              <a:buChar char="ü"/>
              <a:defRPr/>
            </a:pPr>
            <a:r>
              <a:rPr lang="en-CA" dirty="0"/>
              <a:t>Increased creative potential for the team</a:t>
            </a:r>
          </a:p>
          <a:p>
            <a:pPr marL="68580" indent="0" eaLnBrk="1" fontAlgn="auto" hangingPunct="1">
              <a:spcAft>
                <a:spcPts val="0"/>
              </a:spcAft>
              <a:buFont typeface="Wingdings 2" pitchFamily="18" charset="2"/>
              <a:buNone/>
              <a:defRPr/>
            </a:pPr>
            <a:endParaRPr lang="en-CA"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Footer Placeholder 4"/>
          <p:cNvSpPr>
            <a:spLocks noGrp="1"/>
          </p:cNvSpPr>
          <p:nvPr>
            <p:ph type="ftr" sz="quarter" idx="11"/>
          </p:nvPr>
        </p:nvSpPr>
        <p:spPr bwMode="auto">
          <a:xfrm>
            <a:off x="4642168" y="5934517"/>
            <a:ext cx="3502025" cy="307880"/>
          </a:xfrm>
          <a:noFill/>
          <a:ln>
            <a:miter lim="800000"/>
            <a:headEnd/>
            <a:tailEnd/>
          </a:ln>
        </p:spPr>
        <p:txBody>
          <a:bodyPr/>
          <a:lstStyle/>
          <a:p>
            <a:r>
              <a:rPr lang="en-CA"/>
              <a:t>Connection Matters</a:t>
            </a:r>
          </a:p>
        </p:txBody>
      </p:sp>
      <p:sp>
        <p:nvSpPr>
          <p:cNvPr id="6" name="Slide Number Placeholder 5"/>
          <p:cNvSpPr>
            <a:spLocks noGrp="1"/>
          </p:cNvSpPr>
          <p:nvPr>
            <p:ph type="sldNum" sz="quarter" idx="12"/>
          </p:nvPr>
        </p:nvSpPr>
        <p:spPr/>
        <p:txBody>
          <a:bodyPr/>
          <a:lstStyle/>
          <a:p>
            <a:pPr>
              <a:defRPr/>
            </a:pPr>
            <a:fld id="{CF179245-024E-4D5F-9BA3-A96B02155A4B}" type="slidenum">
              <a:rPr lang="en-CA"/>
              <a:pPr>
                <a:defRPr/>
              </a:pPr>
              <a:t>14</a:t>
            </a:fld>
            <a:endParaRPr lang="en-CA"/>
          </a:p>
        </p:txBody>
      </p:sp>
      <p:sp>
        <p:nvSpPr>
          <p:cNvPr id="2" name="Title 1"/>
          <p:cNvSpPr>
            <a:spLocks noGrp="1"/>
          </p:cNvSpPr>
          <p:nvPr>
            <p:ph type="title"/>
          </p:nvPr>
        </p:nvSpPr>
        <p:spPr>
          <a:xfrm>
            <a:off x="1042988" y="1268413"/>
            <a:ext cx="7024687" cy="504825"/>
          </a:xfrm>
        </p:spPr>
        <p:txBody>
          <a:bodyPr rtlCol="0">
            <a:normAutofit fontScale="90000"/>
          </a:bodyPr>
          <a:lstStyle/>
          <a:p>
            <a:pPr eaLnBrk="1" fontAlgn="auto" hangingPunct="1">
              <a:spcAft>
                <a:spcPts val="0"/>
              </a:spcAft>
              <a:defRPr/>
            </a:pPr>
            <a:br>
              <a:rPr lang="en-CA" altLang="en-US" b="1" dirty="0">
                <a:solidFill>
                  <a:srgbClr val="84B434"/>
                </a:solidFill>
                <a:latin typeface="Calibri" pitchFamily="34" charset="0"/>
                <a:ea typeface="Times New Roman" pitchFamily="18" charset="0"/>
                <a:cs typeface="Tahoma" pitchFamily="34" charset="0"/>
              </a:rPr>
            </a:br>
            <a:br>
              <a:rPr lang="en-CA" altLang="en-US" b="1" dirty="0">
                <a:solidFill>
                  <a:srgbClr val="84B434"/>
                </a:solidFill>
                <a:latin typeface="Calibri" pitchFamily="34" charset="0"/>
                <a:ea typeface="Times New Roman" pitchFamily="18" charset="0"/>
                <a:cs typeface="Tahoma" pitchFamily="34" charset="0"/>
              </a:rPr>
            </a:br>
            <a:br>
              <a:rPr lang="en-CA" altLang="en-US" b="1" dirty="0">
                <a:solidFill>
                  <a:srgbClr val="84B434"/>
                </a:solidFill>
                <a:latin typeface="Calibri" pitchFamily="34" charset="0"/>
                <a:ea typeface="Times New Roman" pitchFamily="18" charset="0"/>
                <a:cs typeface="Tahoma" pitchFamily="34" charset="0"/>
              </a:rPr>
            </a:br>
            <a:br>
              <a:rPr lang="en-CA" altLang="en-US" b="1" dirty="0">
                <a:solidFill>
                  <a:srgbClr val="84B434"/>
                </a:solidFill>
                <a:latin typeface="Calibri" pitchFamily="34" charset="0"/>
                <a:ea typeface="Times New Roman" pitchFamily="18" charset="0"/>
                <a:cs typeface="Tahoma" pitchFamily="34" charset="0"/>
              </a:rPr>
            </a:br>
            <a:br>
              <a:rPr lang="en-CA" altLang="en-US" b="1" dirty="0">
                <a:solidFill>
                  <a:srgbClr val="84B434"/>
                </a:solidFill>
                <a:latin typeface="Calibri" pitchFamily="34" charset="0"/>
                <a:ea typeface="Times New Roman" pitchFamily="18" charset="0"/>
                <a:cs typeface="Tahoma" pitchFamily="34" charset="0"/>
              </a:rPr>
            </a:br>
            <a:br>
              <a:rPr lang="en-CA" altLang="en-US" b="1" dirty="0">
                <a:solidFill>
                  <a:srgbClr val="84B434"/>
                </a:solidFill>
                <a:latin typeface="Calibri" pitchFamily="34" charset="0"/>
                <a:ea typeface="Times New Roman" pitchFamily="18" charset="0"/>
                <a:cs typeface="Tahoma" pitchFamily="34" charset="0"/>
              </a:rPr>
            </a:br>
            <a:br>
              <a:rPr lang="en-CA" altLang="en-US" b="1" dirty="0">
                <a:solidFill>
                  <a:srgbClr val="84B434"/>
                </a:solidFill>
                <a:latin typeface="Calibri" pitchFamily="34" charset="0"/>
                <a:ea typeface="Times New Roman" pitchFamily="18" charset="0"/>
                <a:cs typeface="Tahoma" pitchFamily="34" charset="0"/>
              </a:rPr>
            </a:br>
            <a:br>
              <a:rPr lang="en-CA" altLang="en-US" b="1" dirty="0">
                <a:solidFill>
                  <a:srgbClr val="84B434"/>
                </a:solidFill>
                <a:latin typeface="Calibri" pitchFamily="34" charset="0"/>
                <a:ea typeface="Times New Roman" pitchFamily="18" charset="0"/>
                <a:cs typeface="Tahoma" pitchFamily="34" charset="0"/>
              </a:rPr>
            </a:br>
            <a:br>
              <a:rPr lang="en-CA" altLang="en-US" b="1" dirty="0">
                <a:solidFill>
                  <a:srgbClr val="84B434"/>
                </a:solidFill>
                <a:latin typeface="Calibri" pitchFamily="34" charset="0"/>
                <a:ea typeface="Times New Roman" pitchFamily="18" charset="0"/>
                <a:cs typeface="Tahoma" pitchFamily="34" charset="0"/>
              </a:rPr>
            </a:br>
            <a:br>
              <a:rPr lang="en-CA" altLang="en-US" b="1" dirty="0">
                <a:solidFill>
                  <a:srgbClr val="84B434"/>
                </a:solidFill>
                <a:latin typeface="Calibri" pitchFamily="34" charset="0"/>
                <a:ea typeface="Times New Roman" pitchFamily="18" charset="0"/>
                <a:cs typeface="Tahoma" pitchFamily="34" charset="0"/>
              </a:rPr>
            </a:br>
            <a:br>
              <a:rPr lang="en-CA" altLang="en-US" b="1" dirty="0">
                <a:solidFill>
                  <a:srgbClr val="84B434"/>
                </a:solidFill>
                <a:latin typeface="Calibri" pitchFamily="34" charset="0"/>
                <a:ea typeface="Times New Roman" pitchFamily="18" charset="0"/>
                <a:cs typeface="Tahoma" pitchFamily="34" charset="0"/>
              </a:rPr>
            </a:br>
            <a:br>
              <a:rPr lang="en-CA" altLang="en-US" b="1" dirty="0">
                <a:solidFill>
                  <a:srgbClr val="84B434"/>
                </a:solidFill>
                <a:latin typeface="Calibri" pitchFamily="34" charset="0"/>
                <a:ea typeface="Times New Roman" pitchFamily="18" charset="0"/>
                <a:cs typeface="Tahoma" pitchFamily="34" charset="0"/>
              </a:rPr>
            </a:br>
            <a:br>
              <a:rPr lang="en-CA" altLang="en-US" b="1" dirty="0">
                <a:solidFill>
                  <a:srgbClr val="84B434"/>
                </a:solidFill>
                <a:latin typeface="Calibri" pitchFamily="34" charset="0"/>
                <a:ea typeface="Times New Roman" pitchFamily="18" charset="0"/>
                <a:cs typeface="Tahoma" pitchFamily="34" charset="0"/>
              </a:rPr>
            </a:br>
            <a:br>
              <a:rPr lang="en-CA" altLang="en-US" b="1" dirty="0">
                <a:solidFill>
                  <a:srgbClr val="84B434"/>
                </a:solidFill>
                <a:latin typeface="Calibri" pitchFamily="34" charset="0"/>
                <a:ea typeface="Times New Roman" pitchFamily="18" charset="0"/>
                <a:cs typeface="Tahoma" pitchFamily="34" charset="0"/>
              </a:rPr>
            </a:br>
            <a:br>
              <a:rPr lang="en-CA" altLang="en-US" b="1" dirty="0">
                <a:solidFill>
                  <a:srgbClr val="84B434"/>
                </a:solidFill>
                <a:latin typeface="Calibri" pitchFamily="34" charset="0"/>
                <a:ea typeface="Times New Roman" pitchFamily="18" charset="0"/>
                <a:cs typeface="Tahoma" pitchFamily="34" charset="0"/>
              </a:rPr>
            </a:br>
            <a:br>
              <a:rPr lang="en-CA" altLang="en-US" b="1" dirty="0">
                <a:solidFill>
                  <a:srgbClr val="84B434"/>
                </a:solidFill>
                <a:latin typeface="Calibri" pitchFamily="34" charset="0"/>
                <a:ea typeface="Times New Roman" pitchFamily="18" charset="0"/>
                <a:cs typeface="Tahoma" pitchFamily="34" charset="0"/>
              </a:rPr>
            </a:br>
            <a:br>
              <a:rPr lang="en-CA" altLang="en-US" b="1" dirty="0">
                <a:solidFill>
                  <a:srgbClr val="84B434"/>
                </a:solidFill>
                <a:latin typeface="Calibri" pitchFamily="34" charset="0"/>
                <a:ea typeface="Times New Roman" pitchFamily="18" charset="0"/>
                <a:cs typeface="Tahoma" pitchFamily="34" charset="0"/>
              </a:rPr>
            </a:br>
            <a:br>
              <a:rPr lang="en-CA" altLang="en-US" b="1" dirty="0">
                <a:solidFill>
                  <a:srgbClr val="84B434"/>
                </a:solidFill>
                <a:latin typeface="Calibri" pitchFamily="34" charset="0"/>
                <a:ea typeface="Times New Roman" pitchFamily="18" charset="0"/>
                <a:cs typeface="Tahoma" pitchFamily="34" charset="0"/>
              </a:rPr>
            </a:br>
            <a:br>
              <a:rPr lang="en-CA" altLang="en-US" b="1" dirty="0">
                <a:solidFill>
                  <a:srgbClr val="84B434"/>
                </a:solidFill>
                <a:latin typeface="Calibri" pitchFamily="34" charset="0"/>
                <a:ea typeface="Times New Roman" pitchFamily="18" charset="0"/>
                <a:cs typeface="Tahoma" pitchFamily="34" charset="0"/>
              </a:rPr>
            </a:br>
            <a:r>
              <a:rPr lang="en-CA" altLang="en-US" b="1" dirty="0">
                <a:solidFill>
                  <a:srgbClr val="84B434"/>
                </a:solidFill>
                <a:latin typeface="Calibri" pitchFamily="34" charset="0"/>
                <a:ea typeface="Times New Roman" pitchFamily="18" charset="0"/>
                <a:cs typeface="Tahoma" pitchFamily="34" charset="0"/>
              </a:rPr>
              <a:t>Comparing IQ and EQ </a:t>
            </a:r>
            <a:br>
              <a:rPr lang="en-CA" altLang="en-US" sz="800" dirty="0">
                <a:solidFill>
                  <a:schemeClr val="tx1"/>
                </a:solidFill>
                <a:latin typeface="Arial" pitchFamily="34" charset="0"/>
                <a:cs typeface="Arial" pitchFamily="34" charset="0"/>
              </a:rPr>
            </a:br>
            <a:endParaRPr lang="en-CA"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754202437"/>
              </p:ext>
            </p:extLst>
          </p:nvPr>
        </p:nvGraphicFramePr>
        <p:xfrm>
          <a:off x="1115616" y="1412776"/>
          <a:ext cx="6840760" cy="4521741"/>
        </p:xfrm>
        <a:graphic>
          <a:graphicData uri="http://schemas.openxmlformats.org/drawingml/2006/table">
            <a:tbl>
              <a:tblPr/>
              <a:tblGrid>
                <a:gridCol w="953493">
                  <a:extLst>
                    <a:ext uri="{9D8B030D-6E8A-4147-A177-3AD203B41FA5}">
                      <a16:colId xmlns:a16="http://schemas.microsoft.com/office/drawing/2014/main" val="20000"/>
                    </a:ext>
                  </a:extLst>
                </a:gridCol>
                <a:gridCol w="2942525">
                  <a:extLst>
                    <a:ext uri="{9D8B030D-6E8A-4147-A177-3AD203B41FA5}">
                      <a16:colId xmlns:a16="http://schemas.microsoft.com/office/drawing/2014/main" val="20001"/>
                    </a:ext>
                  </a:extLst>
                </a:gridCol>
                <a:gridCol w="2944742">
                  <a:extLst>
                    <a:ext uri="{9D8B030D-6E8A-4147-A177-3AD203B41FA5}">
                      <a16:colId xmlns:a16="http://schemas.microsoft.com/office/drawing/2014/main" val="20002"/>
                    </a:ext>
                  </a:extLst>
                </a:gridCol>
              </a:tblGrid>
              <a:tr h="294121">
                <a:tc>
                  <a:txBody>
                    <a:body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en-CA" sz="700" b="1" i="0" u="none" strike="noStrike" cap="none" normalizeH="0" baseline="0">
                        <a:ln>
                          <a:noFill/>
                        </a:ln>
                        <a:solidFill>
                          <a:srgbClr val="FFFFFF"/>
                        </a:solidFill>
                        <a:effectLst/>
                        <a:latin typeface="Calibri" pitchFamily="34" charset="0"/>
                        <a:cs typeface="Arial" charset="0"/>
                      </a:endParaRPr>
                    </a:p>
                  </a:txBody>
                  <a:tcPr marL="5991" marR="5991" marT="5991" marB="5991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15000"/>
                        </a:lnSpc>
                        <a:spcBef>
                          <a:spcPts val="750"/>
                        </a:spcBef>
                        <a:spcAft>
                          <a:spcPct val="0"/>
                        </a:spcAft>
                        <a:buClrTx/>
                        <a:buSzTx/>
                        <a:buFontTx/>
                        <a:buNone/>
                        <a:tabLst/>
                      </a:pPr>
                      <a:r>
                        <a:rPr kumimoji="0" lang="fr-CA" sz="800" b="1" i="0" u="none" strike="noStrike" cap="none" normalizeH="0" baseline="0">
                          <a:ln>
                            <a:noFill/>
                          </a:ln>
                          <a:solidFill>
                            <a:srgbClr val="FFFFFF"/>
                          </a:solidFill>
                          <a:effectLst/>
                          <a:latin typeface="Century Gothic" pitchFamily="34" charset="0"/>
                          <a:cs typeface="Arial" charset="0"/>
                        </a:rPr>
                        <a:t>IQ</a:t>
                      </a:r>
                      <a:endParaRPr kumimoji="0" lang="en-CA" sz="800" b="1" i="0" u="none" strike="noStrike" cap="none" normalizeH="0" baseline="0">
                        <a:ln>
                          <a:noFill/>
                        </a:ln>
                        <a:solidFill>
                          <a:srgbClr val="FFFFFF"/>
                        </a:solidFill>
                        <a:effectLst/>
                        <a:latin typeface="CG Omega"/>
                        <a:cs typeface="Times New Roman" pitchFamily="18" charset="0"/>
                      </a:endParaRPr>
                    </a:p>
                  </a:txBody>
                  <a:tcPr marL="47932" marR="47932" marT="5991" marB="11982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15000"/>
                        </a:lnSpc>
                        <a:spcBef>
                          <a:spcPts val="750"/>
                        </a:spcBef>
                        <a:spcAft>
                          <a:spcPct val="0"/>
                        </a:spcAft>
                        <a:buClrTx/>
                        <a:buSzTx/>
                        <a:buFontTx/>
                        <a:buNone/>
                        <a:tabLst/>
                      </a:pPr>
                      <a:r>
                        <a:rPr kumimoji="0" lang="fr-CA" sz="800" b="1" i="0" u="none" strike="noStrike" cap="none" normalizeH="0" baseline="0">
                          <a:ln>
                            <a:noFill/>
                          </a:ln>
                          <a:solidFill>
                            <a:srgbClr val="FFFFFF"/>
                          </a:solidFill>
                          <a:effectLst/>
                          <a:latin typeface="Century Gothic" pitchFamily="34" charset="0"/>
                          <a:cs typeface="Arial" charset="0"/>
                        </a:rPr>
                        <a:t>EQ</a:t>
                      </a:r>
                      <a:endParaRPr kumimoji="0" lang="en-CA" sz="800" b="1" i="0" u="none" strike="noStrike" cap="none" normalizeH="0" baseline="0">
                        <a:ln>
                          <a:noFill/>
                        </a:ln>
                        <a:solidFill>
                          <a:srgbClr val="FFFFFF"/>
                        </a:solidFill>
                        <a:effectLst/>
                        <a:latin typeface="CG Omega"/>
                        <a:cs typeface="Times New Roman" pitchFamily="18" charset="0"/>
                      </a:endParaRPr>
                    </a:p>
                  </a:txBody>
                  <a:tcPr marL="5991" marR="5991" marT="5991" marB="599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305395">
                <a:tc>
                  <a:txBody>
                    <a:body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fr-CA" sz="800" b="1" i="0" u="none" strike="noStrike" cap="none" normalizeH="0" baseline="0">
                          <a:ln>
                            <a:noFill/>
                          </a:ln>
                          <a:solidFill>
                            <a:srgbClr val="FFFFFF"/>
                          </a:solidFill>
                          <a:effectLst/>
                          <a:latin typeface="Century Gothic" pitchFamily="34" charset="0"/>
                          <a:cs typeface="Arial" charset="0"/>
                        </a:rPr>
                        <a:t>Stands for</a:t>
                      </a:r>
                      <a:endParaRPr kumimoji="0" lang="en-CA" sz="800" b="1" i="0" u="none" strike="noStrike" cap="none" normalizeH="0" baseline="0">
                        <a:ln>
                          <a:noFill/>
                        </a:ln>
                        <a:solidFill>
                          <a:srgbClr val="FFFFFF"/>
                        </a:solidFill>
                        <a:effectLst/>
                        <a:latin typeface="CG Omega"/>
                        <a:cs typeface="Times New Roman" pitchFamily="18" charset="0"/>
                      </a:endParaRPr>
                    </a:p>
                  </a:txBody>
                  <a:tcPr marL="0" marR="29957" marT="29957" marB="2995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fr-CA" sz="800" b="0" i="0" u="none" strike="noStrike" cap="none" normalizeH="0" baseline="0">
                          <a:ln>
                            <a:noFill/>
                          </a:ln>
                          <a:solidFill>
                            <a:srgbClr val="000000"/>
                          </a:solidFill>
                          <a:effectLst/>
                          <a:latin typeface="Century Gothic" pitchFamily="34" charset="0"/>
                          <a:cs typeface="Arial" charset="0"/>
                        </a:rPr>
                        <a:t>Intelligence Quotient</a:t>
                      </a:r>
                      <a:endParaRPr kumimoji="0" lang="en-CA" sz="800" b="0" i="0" u="none" strike="noStrike" cap="none" normalizeH="0" baseline="0">
                        <a:ln>
                          <a:noFill/>
                        </a:ln>
                        <a:solidFill>
                          <a:srgbClr val="000000"/>
                        </a:solidFill>
                        <a:effectLst/>
                        <a:latin typeface="CG Omega"/>
                        <a:cs typeface="Times New Roman" pitchFamily="18" charset="0"/>
                      </a:endParaRPr>
                    </a:p>
                  </a:txBody>
                  <a:tcPr marL="59914" marR="59914" marT="29957" marB="2995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CEACB"/>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fr-CA" sz="800" b="0" i="0" u="none" strike="noStrike" cap="none" normalizeH="0" baseline="0">
                          <a:ln>
                            <a:noFill/>
                          </a:ln>
                          <a:solidFill>
                            <a:srgbClr val="000000"/>
                          </a:solidFill>
                          <a:effectLst/>
                          <a:latin typeface="Century Gothic" pitchFamily="34" charset="0"/>
                          <a:cs typeface="Arial" charset="0"/>
                        </a:rPr>
                        <a:t>Emotional Quotient (aka emotional intelligence)</a:t>
                      </a:r>
                      <a:endParaRPr kumimoji="0" lang="en-CA" sz="800" b="0" i="0" u="none" strike="noStrike" cap="none" normalizeH="0" baseline="0">
                        <a:ln>
                          <a:noFill/>
                        </a:ln>
                        <a:solidFill>
                          <a:srgbClr val="000000"/>
                        </a:solidFill>
                        <a:effectLst/>
                        <a:latin typeface="CG Omega"/>
                        <a:cs typeface="Times New Roman" pitchFamily="18" charset="0"/>
                      </a:endParaRPr>
                    </a:p>
                  </a:txBody>
                  <a:tcPr marL="5991" marR="5991" marT="5991" marB="599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CEACB"/>
                    </a:solidFill>
                  </a:tcPr>
                </a:tc>
                <a:extLst>
                  <a:ext uri="{0D108BD9-81ED-4DB2-BD59-A6C34878D82A}">
                    <a16:rowId xmlns:a16="http://schemas.microsoft.com/office/drawing/2014/main" val="10001"/>
                  </a:ext>
                </a:extLst>
              </a:tr>
              <a:tr h="598505">
                <a:tc>
                  <a:txBody>
                    <a:body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fr-CA" sz="800" b="1" i="0" u="none" strike="noStrike" cap="none" normalizeH="0" baseline="0">
                          <a:ln>
                            <a:noFill/>
                          </a:ln>
                          <a:solidFill>
                            <a:srgbClr val="FFFFFF"/>
                          </a:solidFill>
                          <a:effectLst/>
                          <a:latin typeface="Century Gothic" pitchFamily="34" charset="0"/>
                          <a:cs typeface="Arial" charset="0"/>
                        </a:rPr>
                        <a:t>Definition</a:t>
                      </a:r>
                      <a:endParaRPr kumimoji="0" lang="en-CA" sz="800" b="1" i="0" u="none" strike="noStrike" cap="none" normalizeH="0" baseline="0">
                        <a:ln>
                          <a:noFill/>
                        </a:ln>
                        <a:solidFill>
                          <a:srgbClr val="FFFFFF"/>
                        </a:solidFill>
                        <a:effectLst/>
                        <a:latin typeface="CG Omega"/>
                        <a:cs typeface="Times New Roman" pitchFamily="18" charset="0"/>
                      </a:endParaRPr>
                    </a:p>
                  </a:txBody>
                  <a:tcPr marL="0" marR="29957" marT="29957" marB="2995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CA" sz="800" b="0" i="0" u="none" strike="noStrike" cap="none" normalizeH="0" baseline="0">
                          <a:ln>
                            <a:noFill/>
                          </a:ln>
                          <a:solidFill>
                            <a:srgbClr val="000000"/>
                          </a:solidFill>
                          <a:effectLst/>
                          <a:latin typeface="Century Gothic" pitchFamily="34" charset="0"/>
                          <a:cs typeface="Arial" charset="0"/>
                        </a:rPr>
                        <a:t>An intelligence quotient (IQ) is a score derived from one of several standardized tests designed to assess intelligence.</a:t>
                      </a:r>
                      <a:endParaRPr kumimoji="0" lang="en-CA" sz="800" b="0" i="0" u="none" strike="noStrike" cap="none" normalizeH="0" baseline="0">
                        <a:ln>
                          <a:noFill/>
                        </a:ln>
                        <a:solidFill>
                          <a:srgbClr val="000000"/>
                        </a:solidFill>
                        <a:effectLst/>
                        <a:latin typeface="CG Omega"/>
                        <a:cs typeface="Times New Roman" pitchFamily="18" charset="0"/>
                      </a:endParaRPr>
                    </a:p>
                  </a:txBody>
                  <a:tcPr marL="59914" marR="59914" marT="29957" marB="2995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5E7"/>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CA" sz="800" b="0" i="0" u="none" strike="noStrike" cap="none" normalizeH="0" baseline="0">
                          <a:ln>
                            <a:noFill/>
                          </a:ln>
                          <a:solidFill>
                            <a:srgbClr val="000000"/>
                          </a:solidFill>
                          <a:effectLst/>
                          <a:latin typeface="Century Gothic" pitchFamily="34" charset="0"/>
                          <a:cs typeface="Arial" charset="0"/>
                        </a:rPr>
                        <a:t>Emotional quotient (EQ) or emotional intelligence is the ability to identify, assess, and control the emotions of oneself, of others, and of groups.</a:t>
                      </a:r>
                      <a:endParaRPr kumimoji="0" lang="en-CA" sz="800" b="0" i="0" u="none" strike="noStrike" cap="none" normalizeH="0" baseline="0">
                        <a:ln>
                          <a:noFill/>
                        </a:ln>
                        <a:solidFill>
                          <a:srgbClr val="000000"/>
                        </a:solidFill>
                        <a:effectLst/>
                        <a:latin typeface="CG Omega"/>
                        <a:cs typeface="Times New Roman" pitchFamily="18" charset="0"/>
                      </a:endParaRPr>
                    </a:p>
                  </a:txBody>
                  <a:tcPr marL="5991" marR="5991" marT="5991" marB="599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5E7"/>
                    </a:solidFill>
                  </a:tcPr>
                </a:tc>
                <a:extLst>
                  <a:ext uri="{0D108BD9-81ED-4DB2-BD59-A6C34878D82A}">
                    <a16:rowId xmlns:a16="http://schemas.microsoft.com/office/drawing/2014/main" val="10002"/>
                  </a:ext>
                </a:extLst>
              </a:tr>
              <a:tr h="796836">
                <a:tc>
                  <a:txBody>
                    <a:body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fr-CA" sz="800" b="1" i="0" u="none" strike="noStrike" cap="none" normalizeH="0" baseline="0">
                          <a:ln>
                            <a:noFill/>
                          </a:ln>
                          <a:solidFill>
                            <a:srgbClr val="FFFFFF"/>
                          </a:solidFill>
                          <a:effectLst/>
                          <a:latin typeface="Century Gothic" pitchFamily="34" charset="0"/>
                          <a:cs typeface="Arial" charset="0"/>
                        </a:rPr>
                        <a:t>Abilities</a:t>
                      </a:r>
                      <a:endParaRPr kumimoji="0" lang="en-CA" sz="800" b="1" i="0" u="none" strike="noStrike" cap="none" normalizeH="0" baseline="0">
                        <a:ln>
                          <a:noFill/>
                        </a:ln>
                        <a:solidFill>
                          <a:srgbClr val="FFFFFF"/>
                        </a:solidFill>
                        <a:effectLst/>
                        <a:latin typeface="CG Omega"/>
                        <a:cs typeface="Times New Roman" pitchFamily="18" charset="0"/>
                      </a:endParaRPr>
                    </a:p>
                  </a:txBody>
                  <a:tcPr marL="0" marR="29957" marT="29957" marB="2995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CA" sz="800" b="0" i="0" u="none" strike="noStrike" cap="none" normalizeH="0" baseline="0">
                          <a:ln>
                            <a:noFill/>
                          </a:ln>
                          <a:solidFill>
                            <a:srgbClr val="000000"/>
                          </a:solidFill>
                          <a:effectLst/>
                          <a:latin typeface="Century Gothic" pitchFamily="34" charset="0"/>
                          <a:cs typeface="Arial" charset="0"/>
                        </a:rPr>
                        <a:t>Measures person’s ability to learn, understand and apply information to skills, logical reasoning, word comprehension, math skills, abstract and spatial thinking, filter irrelevant information.</a:t>
                      </a:r>
                      <a:endParaRPr kumimoji="0" lang="en-CA" sz="800" b="0" i="0" u="none" strike="noStrike" cap="none" normalizeH="0" baseline="0">
                        <a:ln>
                          <a:noFill/>
                        </a:ln>
                        <a:solidFill>
                          <a:srgbClr val="000000"/>
                        </a:solidFill>
                        <a:effectLst/>
                        <a:latin typeface="CG Omega"/>
                        <a:cs typeface="Times New Roman" pitchFamily="18" charset="0"/>
                      </a:endParaRPr>
                    </a:p>
                  </a:txBody>
                  <a:tcPr marL="59914" marR="59914" marT="29957" marB="2995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CEACB"/>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CA" sz="800" b="0" i="0" u="none" strike="noStrike" cap="none" normalizeH="0" baseline="0">
                          <a:ln>
                            <a:noFill/>
                          </a:ln>
                          <a:solidFill>
                            <a:srgbClr val="000000"/>
                          </a:solidFill>
                          <a:effectLst/>
                          <a:latin typeface="Century Gothic" pitchFamily="34" charset="0"/>
                          <a:cs typeface="Arial" charset="0"/>
                        </a:rPr>
                        <a:t>Identify, evaluate, control and express emotions one’s own emotions; perceive, and assess others' emotions; use emotions to facilitate thinking, understand emotional meanings.</a:t>
                      </a:r>
                      <a:endParaRPr kumimoji="0" lang="en-CA" sz="800" b="0" i="0" u="none" strike="noStrike" cap="none" normalizeH="0" baseline="0">
                        <a:ln>
                          <a:noFill/>
                        </a:ln>
                        <a:solidFill>
                          <a:srgbClr val="000000"/>
                        </a:solidFill>
                        <a:effectLst/>
                        <a:latin typeface="CG Omega"/>
                        <a:cs typeface="Times New Roman" pitchFamily="18" charset="0"/>
                      </a:endParaRPr>
                    </a:p>
                  </a:txBody>
                  <a:tcPr marL="5991" marR="5991" marT="5991" marB="599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CEACB"/>
                    </a:solidFill>
                  </a:tcPr>
                </a:tc>
                <a:extLst>
                  <a:ext uri="{0D108BD9-81ED-4DB2-BD59-A6C34878D82A}">
                    <a16:rowId xmlns:a16="http://schemas.microsoft.com/office/drawing/2014/main" val="10003"/>
                  </a:ext>
                </a:extLst>
              </a:tr>
              <a:tr h="531284">
                <a:tc>
                  <a:txBody>
                    <a:body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fr-CA" sz="800" b="1" i="0" u="none" strike="noStrike" cap="none" normalizeH="0" baseline="0">
                          <a:ln>
                            <a:noFill/>
                          </a:ln>
                          <a:solidFill>
                            <a:srgbClr val="FFFFFF"/>
                          </a:solidFill>
                          <a:effectLst/>
                          <a:latin typeface="Century Gothic" pitchFamily="34" charset="0"/>
                          <a:cs typeface="Arial" charset="0"/>
                        </a:rPr>
                        <a:t>In the workplace</a:t>
                      </a:r>
                      <a:endParaRPr kumimoji="0" lang="en-CA" sz="800" b="1" i="0" u="none" strike="noStrike" cap="none" normalizeH="0" baseline="0">
                        <a:ln>
                          <a:noFill/>
                        </a:ln>
                        <a:solidFill>
                          <a:srgbClr val="FFFFFF"/>
                        </a:solidFill>
                        <a:effectLst/>
                        <a:latin typeface="CG Omega"/>
                        <a:cs typeface="Times New Roman" pitchFamily="18" charset="0"/>
                      </a:endParaRPr>
                    </a:p>
                  </a:txBody>
                  <a:tcPr marL="0" marR="29957" marT="29957" marB="2995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CA" sz="800" b="0" i="0" u="none" strike="noStrike" cap="none" normalizeH="0" baseline="0" dirty="0">
                          <a:ln>
                            <a:noFill/>
                          </a:ln>
                          <a:solidFill>
                            <a:srgbClr val="000000"/>
                          </a:solidFill>
                          <a:effectLst/>
                          <a:latin typeface="Century Gothic" pitchFamily="34" charset="0"/>
                          <a:cs typeface="Arial" charset="0"/>
                        </a:rPr>
                        <a:t>Success with challenging tasks, ability to analyze and connect the dots, research and development.</a:t>
                      </a:r>
                      <a:endParaRPr kumimoji="0" lang="en-CA" sz="800" b="0" i="0" u="none" strike="noStrike" cap="none" normalizeH="0" baseline="0" dirty="0">
                        <a:ln>
                          <a:noFill/>
                        </a:ln>
                        <a:solidFill>
                          <a:srgbClr val="000000"/>
                        </a:solidFill>
                        <a:effectLst/>
                        <a:latin typeface="CG Omega"/>
                        <a:cs typeface="Times New Roman" pitchFamily="18" charset="0"/>
                      </a:endParaRPr>
                    </a:p>
                  </a:txBody>
                  <a:tcPr marL="59914" marR="59914" marT="29957" marB="2995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5E7"/>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CA" sz="800" b="0" i="0" u="none" strike="noStrike" cap="none" normalizeH="0" baseline="0">
                          <a:ln>
                            <a:noFill/>
                          </a:ln>
                          <a:solidFill>
                            <a:srgbClr val="000000"/>
                          </a:solidFill>
                          <a:effectLst/>
                          <a:latin typeface="Century Gothic" pitchFamily="34" charset="0"/>
                          <a:cs typeface="Arial" charset="0"/>
                        </a:rPr>
                        <a:t>Teamwork, leadership, successful relations, service orientation, initiative, collaboration.</a:t>
                      </a:r>
                      <a:endParaRPr kumimoji="0" lang="en-CA" sz="800" b="0" i="0" u="none" strike="noStrike" cap="none" normalizeH="0" baseline="0">
                        <a:ln>
                          <a:noFill/>
                        </a:ln>
                        <a:solidFill>
                          <a:srgbClr val="000000"/>
                        </a:solidFill>
                        <a:effectLst/>
                        <a:latin typeface="CG Omega"/>
                        <a:cs typeface="Times New Roman" pitchFamily="18" charset="0"/>
                      </a:endParaRPr>
                    </a:p>
                  </a:txBody>
                  <a:tcPr marL="5991" marR="5991" marT="5991" marB="599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5E7"/>
                    </a:solidFill>
                  </a:tcPr>
                </a:tc>
                <a:extLst>
                  <a:ext uri="{0D108BD9-81ED-4DB2-BD59-A6C34878D82A}">
                    <a16:rowId xmlns:a16="http://schemas.microsoft.com/office/drawing/2014/main" val="10004"/>
                  </a:ext>
                </a:extLst>
              </a:tr>
              <a:tr h="505482">
                <a:tc>
                  <a:txBody>
                    <a:body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fr-CA" sz="800" b="1" i="0" u="none" strike="noStrike" cap="none" normalizeH="0" baseline="0">
                          <a:ln>
                            <a:noFill/>
                          </a:ln>
                          <a:solidFill>
                            <a:srgbClr val="FFFFFF"/>
                          </a:solidFill>
                          <a:effectLst/>
                          <a:latin typeface="Century Gothic" pitchFamily="34" charset="0"/>
                          <a:cs typeface="Arial" charset="0"/>
                        </a:rPr>
                        <a:t>Identifies</a:t>
                      </a:r>
                      <a:endParaRPr kumimoji="0" lang="en-CA" sz="800" b="1" i="0" u="none" strike="noStrike" cap="none" normalizeH="0" baseline="0">
                        <a:ln>
                          <a:noFill/>
                        </a:ln>
                        <a:solidFill>
                          <a:srgbClr val="FFFFFF"/>
                        </a:solidFill>
                        <a:effectLst/>
                        <a:latin typeface="CG Omega"/>
                        <a:cs typeface="Times New Roman" pitchFamily="18" charset="0"/>
                      </a:endParaRPr>
                    </a:p>
                  </a:txBody>
                  <a:tcPr marL="0" marR="29957" marT="29957" marB="2995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CA" sz="800" b="0" i="0" u="none" strike="noStrike" cap="none" normalizeH="0" baseline="0">
                          <a:ln>
                            <a:noFill/>
                          </a:ln>
                          <a:solidFill>
                            <a:srgbClr val="000000"/>
                          </a:solidFill>
                          <a:effectLst/>
                          <a:latin typeface="Century Gothic" pitchFamily="34" charset="0"/>
                          <a:cs typeface="Arial" charset="0"/>
                        </a:rPr>
                        <a:t>Highly capable or gifted individuals, individuals with mental challenges and special needs.</a:t>
                      </a:r>
                      <a:endParaRPr kumimoji="0" lang="en-CA" sz="800" b="0" i="0" u="none" strike="noStrike" cap="none" normalizeH="0" baseline="0">
                        <a:ln>
                          <a:noFill/>
                        </a:ln>
                        <a:solidFill>
                          <a:srgbClr val="000000"/>
                        </a:solidFill>
                        <a:effectLst/>
                        <a:latin typeface="CG Omega"/>
                        <a:cs typeface="Times New Roman" pitchFamily="18" charset="0"/>
                      </a:endParaRPr>
                    </a:p>
                  </a:txBody>
                  <a:tcPr marL="59914" marR="59914" marT="29957" marB="2995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CEACB"/>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CA" sz="800" b="0" i="0" u="none" strike="noStrike" cap="none" normalizeH="0" baseline="0">
                          <a:ln>
                            <a:noFill/>
                          </a:ln>
                          <a:solidFill>
                            <a:srgbClr val="000000"/>
                          </a:solidFill>
                          <a:effectLst/>
                          <a:latin typeface="Century Gothic" pitchFamily="34" charset="0"/>
                          <a:cs typeface="Arial" charset="0"/>
                        </a:rPr>
                        <a:t>Leaders, team-players, individuals who best work alone, individuals with social challenges.</a:t>
                      </a:r>
                      <a:endParaRPr kumimoji="0" lang="en-CA" sz="800" b="0" i="0" u="none" strike="noStrike" cap="none" normalizeH="0" baseline="0">
                        <a:ln>
                          <a:noFill/>
                        </a:ln>
                        <a:solidFill>
                          <a:srgbClr val="000000"/>
                        </a:solidFill>
                        <a:effectLst/>
                        <a:latin typeface="CG Omega"/>
                        <a:cs typeface="Times New Roman" pitchFamily="18" charset="0"/>
                      </a:endParaRPr>
                    </a:p>
                  </a:txBody>
                  <a:tcPr marL="5991" marR="5991" marT="5991" marB="599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CEACB"/>
                    </a:solidFill>
                  </a:tcPr>
                </a:tc>
                <a:extLst>
                  <a:ext uri="{0D108BD9-81ED-4DB2-BD59-A6C34878D82A}">
                    <a16:rowId xmlns:a16="http://schemas.microsoft.com/office/drawing/2014/main" val="10005"/>
                  </a:ext>
                </a:extLst>
              </a:tr>
              <a:tr h="891613">
                <a:tc>
                  <a:txBody>
                    <a:body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fr-CA" sz="800" b="1" i="0" u="none" strike="noStrike" cap="none" normalizeH="0" baseline="0">
                          <a:ln>
                            <a:noFill/>
                          </a:ln>
                          <a:solidFill>
                            <a:srgbClr val="FFFFFF"/>
                          </a:solidFill>
                          <a:effectLst/>
                          <a:latin typeface="Century Gothic" pitchFamily="34" charset="0"/>
                          <a:cs typeface="Arial" charset="0"/>
                        </a:rPr>
                        <a:t>Origin</a:t>
                      </a:r>
                      <a:endParaRPr kumimoji="0" lang="en-CA" sz="800" b="1" i="0" u="none" strike="noStrike" cap="none" normalizeH="0" baseline="0">
                        <a:ln>
                          <a:noFill/>
                        </a:ln>
                        <a:solidFill>
                          <a:srgbClr val="FFFFFF"/>
                        </a:solidFill>
                        <a:effectLst/>
                        <a:latin typeface="CG Omega"/>
                        <a:cs typeface="Times New Roman" pitchFamily="18" charset="0"/>
                      </a:endParaRPr>
                    </a:p>
                  </a:txBody>
                  <a:tcPr marL="0" marR="29957" marT="29957" marB="2995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CA" sz="800" b="0" i="0" u="none" strike="noStrike" cap="none" normalizeH="0" baseline="0">
                          <a:ln>
                            <a:noFill/>
                          </a:ln>
                          <a:solidFill>
                            <a:srgbClr val="000000"/>
                          </a:solidFill>
                          <a:effectLst/>
                          <a:latin typeface="Century Gothic" pitchFamily="34" charset="0"/>
                          <a:cs typeface="Arial" charset="0"/>
                        </a:rPr>
                        <a:t>1883, English statistician Francis Galton's paper "Inquiries into Human Faculty and Its Development" First application came in French psychologist Alfred Binet's 1905 test to assess school children in France.</a:t>
                      </a:r>
                      <a:endParaRPr kumimoji="0" lang="en-CA" sz="800" b="0" i="0" u="none" strike="noStrike" cap="none" normalizeH="0" baseline="0">
                        <a:ln>
                          <a:noFill/>
                        </a:ln>
                        <a:solidFill>
                          <a:srgbClr val="000000"/>
                        </a:solidFill>
                        <a:effectLst/>
                        <a:latin typeface="CG Omega"/>
                        <a:cs typeface="Times New Roman" pitchFamily="18" charset="0"/>
                      </a:endParaRPr>
                    </a:p>
                  </a:txBody>
                  <a:tcPr marL="59914" marR="59914" marT="29957" marB="2995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5E7"/>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CA" sz="800" b="0" i="0" u="none" strike="noStrike" cap="none" normalizeH="0" baseline="0">
                          <a:ln>
                            <a:noFill/>
                          </a:ln>
                          <a:solidFill>
                            <a:srgbClr val="000000"/>
                          </a:solidFill>
                          <a:effectLst/>
                          <a:latin typeface="Century Gothic" pitchFamily="34" charset="0"/>
                          <a:cs typeface="Arial" charset="0"/>
                        </a:rPr>
                        <a:t>1985, Wayne Payne's doctoral thesis "A Study of Emotion: Developing Emotional Intelligence" Popular use came in Daniel Goleman's 1995 book "Emotional Intelligence - Why it can matter more than IQ"</a:t>
                      </a:r>
                      <a:endParaRPr kumimoji="0" lang="en-CA" sz="800" b="0" i="0" u="none" strike="noStrike" cap="none" normalizeH="0" baseline="0">
                        <a:ln>
                          <a:noFill/>
                        </a:ln>
                        <a:solidFill>
                          <a:srgbClr val="000000"/>
                        </a:solidFill>
                        <a:effectLst/>
                        <a:latin typeface="CG Omega"/>
                        <a:cs typeface="Times New Roman" pitchFamily="18" charset="0"/>
                      </a:endParaRPr>
                    </a:p>
                  </a:txBody>
                  <a:tcPr marL="5991" marR="5991" marT="5991" marB="599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5E7"/>
                    </a:solidFill>
                  </a:tcPr>
                </a:tc>
                <a:extLst>
                  <a:ext uri="{0D108BD9-81ED-4DB2-BD59-A6C34878D82A}">
                    <a16:rowId xmlns:a16="http://schemas.microsoft.com/office/drawing/2014/main" val="10006"/>
                  </a:ext>
                </a:extLst>
              </a:tr>
              <a:tr h="598505">
                <a:tc>
                  <a:txBody>
                    <a:body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fr-CA" sz="800" b="1" i="0" u="none" strike="noStrike" cap="none" normalizeH="0" baseline="0">
                          <a:ln>
                            <a:noFill/>
                          </a:ln>
                          <a:solidFill>
                            <a:srgbClr val="FFFFFF"/>
                          </a:solidFill>
                          <a:effectLst/>
                          <a:latin typeface="Century Gothic" pitchFamily="34" charset="0"/>
                          <a:cs typeface="Arial" charset="0"/>
                        </a:rPr>
                        <a:t>Popular Tests</a:t>
                      </a:r>
                      <a:endParaRPr kumimoji="0" lang="en-CA" sz="800" b="1" i="0" u="none" strike="noStrike" cap="none" normalizeH="0" baseline="0">
                        <a:ln>
                          <a:noFill/>
                        </a:ln>
                        <a:solidFill>
                          <a:srgbClr val="FFFFFF"/>
                        </a:solidFill>
                        <a:effectLst/>
                        <a:latin typeface="CG Omega"/>
                        <a:cs typeface="Times New Roman" pitchFamily="18" charset="0"/>
                      </a:endParaRPr>
                    </a:p>
                  </a:txBody>
                  <a:tcPr marL="0" marR="29957" marT="29957" marB="2995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CA" sz="800" b="0" i="0" u="none" strike="noStrike" cap="none" normalizeH="0" baseline="0">
                          <a:ln>
                            <a:noFill/>
                          </a:ln>
                          <a:solidFill>
                            <a:srgbClr val="000000"/>
                          </a:solidFill>
                          <a:effectLst/>
                          <a:latin typeface="Century Gothic" pitchFamily="34" charset="0"/>
                          <a:cs typeface="Arial" charset="0"/>
                        </a:rPr>
                        <a:t>Stanford-Binet test; Wechsler; Woodcock-Johnson Tests of Cognitive Abilities.</a:t>
                      </a:r>
                      <a:endParaRPr kumimoji="0" lang="en-CA" sz="800" b="0" i="0" u="none" strike="noStrike" cap="none" normalizeH="0" baseline="0">
                        <a:ln>
                          <a:noFill/>
                        </a:ln>
                        <a:solidFill>
                          <a:srgbClr val="000000"/>
                        </a:solidFill>
                        <a:effectLst/>
                        <a:latin typeface="CG Omega"/>
                        <a:cs typeface="Times New Roman" pitchFamily="18" charset="0"/>
                      </a:endParaRPr>
                    </a:p>
                  </a:txBody>
                  <a:tcPr marL="59914" marR="59914" marT="29957" marB="2995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CEACB"/>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CA" sz="800" b="0" i="0" u="none" strike="noStrike" cap="none" normalizeH="0" baseline="0" dirty="0">
                          <a:ln>
                            <a:noFill/>
                          </a:ln>
                          <a:solidFill>
                            <a:srgbClr val="000000"/>
                          </a:solidFill>
                          <a:effectLst/>
                          <a:latin typeface="Century Gothic" pitchFamily="34" charset="0"/>
                          <a:cs typeface="Arial" charset="0"/>
                        </a:rPr>
                        <a:t>Mayer-</a:t>
                      </a:r>
                      <a:r>
                        <a:rPr kumimoji="0" lang="en-CA" sz="800" b="0" i="0" u="none" strike="noStrike" cap="none" normalizeH="0" baseline="0" dirty="0" err="1">
                          <a:ln>
                            <a:noFill/>
                          </a:ln>
                          <a:solidFill>
                            <a:srgbClr val="000000"/>
                          </a:solidFill>
                          <a:effectLst/>
                          <a:latin typeface="Century Gothic" pitchFamily="34" charset="0"/>
                          <a:cs typeface="Arial" charset="0"/>
                        </a:rPr>
                        <a:t>Salovey</a:t>
                      </a:r>
                      <a:r>
                        <a:rPr kumimoji="0" lang="en-CA" sz="800" b="0" i="0" u="none" strike="noStrike" cap="none" normalizeH="0" baseline="0" dirty="0">
                          <a:ln>
                            <a:noFill/>
                          </a:ln>
                          <a:solidFill>
                            <a:srgbClr val="000000"/>
                          </a:solidFill>
                          <a:effectLst/>
                          <a:latin typeface="Century Gothic" pitchFamily="34" charset="0"/>
                          <a:cs typeface="Arial" charset="0"/>
                        </a:rPr>
                        <a:t>-Caruso Test (emotion-based problem-solving tasks); Daniel Goleman model Score (based on emotional competencies).</a:t>
                      </a:r>
                      <a:endParaRPr kumimoji="0" lang="en-CA" sz="800" b="0" i="0" u="none" strike="noStrike" cap="none" normalizeH="0" baseline="0" dirty="0">
                        <a:ln>
                          <a:noFill/>
                        </a:ln>
                        <a:solidFill>
                          <a:srgbClr val="000000"/>
                        </a:solidFill>
                        <a:effectLst/>
                        <a:latin typeface="CG Omega"/>
                        <a:cs typeface="Times New Roman" pitchFamily="18" charset="0"/>
                      </a:endParaRPr>
                    </a:p>
                  </a:txBody>
                  <a:tcPr marL="5991" marR="5991" marT="5991" marB="599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CEACB"/>
                    </a:solidFill>
                  </a:tcPr>
                </a:tc>
                <a:extLst>
                  <a:ext uri="{0D108BD9-81ED-4DB2-BD59-A6C34878D82A}">
                    <a16:rowId xmlns:a16="http://schemas.microsoft.com/office/drawing/2014/main" val="10007"/>
                  </a:ext>
                </a:extLst>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pic>
        <p:nvPicPr>
          <p:cNvPr id="6" name="Content Placeholder 5"/>
          <p:cNvPicPr>
            <a:picLocks noGrp="1" noChangeAspect="1"/>
          </p:cNvPicPr>
          <p:nvPr>
            <p:ph idx="1"/>
          </p:nvPr>
        </p:nvPicPr>
        <p:blipFill>
          <a:blip r:embed="rId3"/>
          <a:stretch>
            <a:fillRect/>
          </a:stretch>
        </p:blipFill>
        <p:spPr>
          <a:xfrm>
            <a:off x="2195736" y="1340768"/>
            <a:ext cx="4680520" cy="4510757"/>
          </a:xfrm>
          <a:prstGeom prst="rect">
            <a:avLst/>
          </a:prstGeom>
        </p:spPr>
      </p:pic>
      <p:sp>
        <p:nvSpPr>
          <p:cNvPr id="4" name="Footer Placeholder 3"/>
          <p:cNvSpPr>
            <a:spLocks noGrp="1"/>
          </p:cNvSpPr>
          <p:nvPr>
            <p:ph type="ftr" sz="quarter" idx="11"/>
          </p:nvPr>
        </p:nvSpPr>
        <p:spPr/>
        <p:txBody>
          <a:bodyPr/>
          <a:lstStyle/>
          <a:p>
            <a:pPr>
              <a:defRPr/>
            </a:pPr>
            <a:r>
              <a:rPr lang="en-CA"/>
              <a:t>Connection Matters</a:t>
            </a:r>
          </a:p>
        </p:txBody>
      </p:sp>
      <p:sp>
        <p:nvSpPr>
          <p:cNvPr id="5" name="Slide Number Placeholder 4"/>
          <p:cNvSpPr>
            <a:spLocks noGrp="1"/>
          </p:cNvSpPr>
          <p:nvPr>
            <p:ph type="sldNum" sz="quarter" idx="12"/>
          </p:nvPr>
        </p:nvSpPr>
        <p:spPr/>
        <p:txBody>
          <a:bodyPr/>
          <a:lstStyle/>
          <a:p>
            <a:pPr>
              <a:defRPr/>
            </a:pPr>
            <a:fld id="{0AA2E43F-519F-4668-83B5-7C4B9615325A}" type="slidenum">
              <a:rPr lang="en-CA" smtClean="0"/>
              <a:pPr>
                <a:defRPr/>
              </a:pPr>
              <a:t>15</a:t>
            </a:fld>
            <a:endParaRPr lang="en-CA"/>
          </a:p>
        </p:txBody>
      </p:sp>
    </p:spTree>
    <p:extLst>
      <p:ext uri="{BB962C8B-B14F-4D97-AF65-F5344CB8AC3E}">
        <p14:creationId xmlns:p14="http://schemas.microsoft.com/office/powerpoint/2010/main" val="24908309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Footer Placeholder 4"/>
          <p:cNvSpPr>
            <a:spLocks noGrp="1"/>
          </p:cNvSpPr>
          <p:nvPr>
            <p:ph type="ftr" sz="quarter" idx="11"/>
          </p:nvPr>
        </p:nvSpPr>
        <p:spPr bwMode="auto">
          <a:noFill/>
          <a:ln>
            <a:miter lim="800000"/>
            <a:headEnd/>
            <a:tailEnd/>
          </a:ln>
        </p:spPr>
        <p:txBody>
          <a:bodyPr/>
          <a:lstStyle/>
          <a:p>
            <a:r>
              <a:rPr lang="en-CA"/>
              <a:t>Connection Matters</a:t>
            </a:r>
          </a:p>
        </p:txBody>
      </p:sp>
      <p:sp>
        <p:nvSpPr>
          <p:cNvPr id="5" name="Slide Number Placeholder 5"/>
          <p:cNvSpPr>
            <a:spLocks noGrp="1"/>
          </p:cNvSpPr>
          <p:nvPr>
            <p:ph type="sldNum" sz="quarter" idx="12"/>
          </p:nvPr>
        </p:nvSpPr>
        <p:spPr/>
        <p:txBody>
          <a:bodyPr/>
          <a:lstStyle/>
          <a:p>
            <a:pPr>
              <a:defRPr/>
            </a:pPr>
            <a:fld id="{8E678756-F9E4-4E08-94D5-AF9C150934E6}" type="slidenum">
              <a:rPr lang="en-CA"/>
              <a:pPr>
                <a:defRPr/>
              </a:pPr>
              <a:t>16</a:t>
            </a:fld>
            <a:endParaRPr lang="en-CA"/>
          </a:p>
        </p:txBody>
      </p:sp>
      <p:sp>
        <p:nvSpPr>
          <p:cNvPr id="2" name="Title 1"/>
          <p:cNvSpPr>
            <a:spLocks noGrp="1"/>
          </p:cNvSpPr>
          <p:nvPr>
            <p:ph type="title" idx="4294967295"/>
          </p:nvPr>
        </p:nvSpPr>
        <p:spPr>
          <a:xfrm>
            <a:off x="971550" y="1027113"/>
            <a:ext cx="7416800" cy="1143000"/>
          </a:xfrm>
        </p:spPr>
        <p:txBody>
          <a:bodyPr rtlCol="0">
            <a:normAutofit fontScale="90000"/>
          </a:bodyPr>
          <a:lstStyle/>
          <a:p>
            <a:pPr eaLnBrk="1" fontAlgn="auto" hangingPunct="1">
              <a:spcAft>
                <a:spcPts val="0"/>
              </a:spcAft>
              <a:defRPr/>
            </a:pPr>
            <a:r>
              <a:rPr lang="en-US" b="1" i="1" dirty="0"/>
              <a:t> </a:t>
            </a:r>
            <a:br>
              <a:rPr lang="en-CA" i="1" dirty="0"/>
            </a:br>
            <a:r>
              <a:rPr lang="en-CA" b="1" dirty="0"/>
              <a:t>Five Principles of RSI (EF) </a:t>
            </a:r>
            <a:r>
              <a:rPr lang="en-CA" sz="2400" b="1" dirty="0"/>
              <a:t> </a:t>
            </a:r>
            <a:endParaRPr lang="en-CA" sz="2700" b="1" dirty="0"/>
          </a:p>
        </p:txBody>
      </p:sp>
      <p:sp>
        <p:nvSpPr>
          <p:cNvPr id="3" name="Content Placeholder 2"/>
          <p:cNvSpPr>
            <a:spLocks noGrp="1"/>
          </p:cNvSpPr>
          <p:nvPr>
            <p:ph idx="4294967295"/>
          </p:nvPr>
        </p:nvSpPr>
        <p:spPr>
          <a:xfrm>
            <a:off x="1042988" y="2324100"/>
            <a:ext cx="7345362" cy="3841750"/>
          </a:xfrm>
        </p:spPr>
        <p:txBody>
          <a:bodyPr rtlCol="0">
            <a:normAutofit lnSpcReduction="10000"/>
          </a:bodyPr>
          <a:lstStyle/>
          <a:p>
            <a:pPr indent="-274320" eaLnBrk="1" fontAlgn="auto" hangingPunct="1">
              <a:spcAft>
                <a:spcPts val="0"/>
              </a:spcAft>
              <a:buFont typeface="Wingdings" panose="05000000000000000000" pitchFamily="2" charset="2"/>
              <a:buChar char="ü"/>
              <a:defRPr/>
            </a:pPr>
            <a:r>
              <a:rPr lang="en-CA" dirty="0"/>
              <a:t>Each Relationship System has its own unique entity</a:t>
            </a:r>
          </a:p>
          <a:p>
            <a:pPr indent="-274320" eaLnBrk="1" fontAlgn="auto" hangingPunct="1">
              <a:spcAft>
                <a:spcPts val="0"/>
              </a:spcAft>
              <a:buFont typeface="Wingdings" panose="05000000000000000000" pitchFamily="2" charset="2"/>
              <a:buChar char="ü"/>
              <a:defRPr/>
            </a:pPr>
            <a:r>
              <a:rPr lang="en-CA" dirty="0"/>
              <a:t>Every member of a Relationship System is a voice of the system</a:t>
            </a:r>
          </a:p>
          <a:p>
            <a:pPr indent="-274320" eaLnBrk="1" fontAlgn="auto" hangingPunct="1">
              <a:spcAft>
                <a:spcPts val="0"/>
              </a:spcAft>
              <a:buFont typeface="Wingdings" panose="05000000000000000000" pitchFamily="2" charset="2"/>
              <a:buChar char="ü"/>
              <a:defRPr/>
            </a:pPr>
            <a:r>
              <a:rPr lang="en-CA" dirty="0"/>
              <a:t>Relationship Systems are naturally intelligent, generative and creative</a:t>
            </a:r>
          </a:p>
          <a:p>
            <a:pPr indent="-274320" eaLnBrk="1" fontAlgn="auto" hangingPunct="1">
              <a:spcAft>
                <a:spcPts val="0"/>
              </a:spcAft>
              <a:buFont typeface="Wingdings" panose="05000000000000000000" pitchFamily="2" charset="2"/>
              <a:buChar char="ü"/>
              <a:defRPr/>
            </a:pPr>
            <a:r>
              <a:rPr lang="en-CA" dirty="0"/>
              <a:t>Roles belong to the system, not to the individuals</a:t>
            </a:r>
          </a:p>
          <a:p>
            <a:pPr indent="-274320" eaLnBrk="1" fontAlgn="auto" hangingPunct="1">
              <a:spcAft>
                <a:spcPts val="0"/>
              </a:spcAft>
              <a:buFont typeface="Wingdings" panose="05000000000000000000" pitchFamily="2" charset="2"/>
              <a:buChar char="ü"/>
              <a:defRPr/>
            </a:pPr>
            <a:r>
              <a:rPr lang="en-CA" dirty="0"/>
              <a:t>Relationship systems are in a constant state of emergence</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Footer Placeholder 4"/>
          <p:cNvSpPr>
            <a:spLocks noGrp="1"/>
          </p:cNvSpPr>
          <p:nvPr>
            <p:ph type="ftr" sz="quarter" idx="11"/>
          </p:nvPr>
        </p:nvSpPr>
        <p:spPr bwMode="auto">
          <a:noFill/>
          <a:ln>
            <a:miter lim="800000"/>
            <a:headEnd/>
            <a:tailEnd/>
          </a:ln>
        </p:spPr>
        <p:txBody>
          <a:bodyPr/>
          <a:lstStyle/>
          <a:p>
            <a:r>
              <a:rPr lang="en-CA"/>
              <a:t>Connection Matters</a:t>
            </a:r>
          </a:p>
        </p:txBody>
      </p:sp>
      <p:sp>
        <p:nvSpPr>
          <p:cNvPr id="6" name="Slide Number Placeholder 5"/>
          <p:cNvSpPr>
            <a:spLocks noGrp="1"/>
          </p:cNvSpPr>
          <p:nvPr>
            <p:ph type="sldNum" sz="quarter" idx="12"/>
          </p:nvPr>
        </p:nvSpPr>
        <p:spPr/>
        <p:txBody>
          <a:bodyPr/>
          <a:lstStyle/>
          <a:p>
            <a:pPr>
              <a:defRPr/>
            </a:pPr>
            <a:fld id="{4D3230EC-89D6-4D5D-A438-00BA4D7FFC88}" type="slidenum">
              <a:rPr lang="en-CA"/>
              <a:pPr>
                <a:defRPr/>
              </a:pPr>
              <a:t>17</a:t>
            </a:fld>
            <a:endParaRPr lang="en-CA"/>
          </a:p>
        </p:txBody>
      </p:sp>
      <p:sp>
        <p:nvSpPr>
          <p:cNvPr id="2" name="Title 1"/>
          <p:cNvSpPr>
            <a:spLocks noGrp="1"/>
          </p:cNvSpPr>
          <p:nvPr>
            <p:ph type="title"/>
          </p:nvPr>
        </p:nvSpPr>
        <p:spPr/>
        <p:txBody>
          <a:bodyPr rtlCol="0">
            <a:normAutofit fontScale="90000"/>
          </a:bodyPr>
          <a:lstStyle/>
          <a:p>
            <a:pPr eaLnBrk="1" fontAlgn="auto" hangingPunct="1">
              <a:spcAft>
                <a:spcPts val="0"/>
              </a:spcAft>
              <a:defRPr/>
            </a:pPr>
            <a:br>
              <a:rPr lang="en-CA" dirty="0"/>
            </a:br>
            <a:endParaRPr lang="en-CA" dirty="0"/>
          </a:p>
        </p:txBody>
      </p:sp>
      <p:sp>
        <p:nvSpPr>
          <p:cNvPr id="44036" name="Content Placeholder 2"/>
          <p:cNvSpPr>
            <a:spLocks noGrp="1"/>
          </p:cNvSpPr>
          <p:nvPr>
            <p:ph idx="1"/>
          </p:nvPr>
        </p:nvSpPr>
        <p:spPr/>
        <p:txBody>
          <a:bodyPr/>
          <a:lstStyle/>
          <a:p>
            <a:pPr marL="68263" indent="0" eaLnBrk="1" hangingPunct="1">
              <a:buFont typeface="Wingdings 2" pitchFamily="18" charset="2"/>
              <a:buNone/>
            </a:pPr>
            <a:r>
              <a:rPr lang="en-CA" sz="5400" b="1">
                <a:latin typeface="Gabriola" pitchFamily="82" charset="0"/>
              </a:rPr>
              <a:t>How can you make </a:t>
            </a:r>
          </a:p>
          <a:p>
            <a:pPr marL="68263" indent="0" eaLnBrk="1" hangingPunct="1">
              <a:buFont typeface="Wingdings 2" pitchFamily="18" charset="2"/>
              <a:buNone/>
            </a:pPr>
            <a:r>
              <a:rPr lang="en-CA" sz="5400" b="1">
                <a:latin typeface="Gabriola" pitchFamily="82" charset="0"/>
              </a:rPr>
              <a:t>your self-organising teams </a:t>
            </a:r>
          </a:p>
          <a:p>
            <a:pPr marL="68263" indent="0" eaLnBrk="1" hangingPunct="1">
              <a:buFont typeface="Wingdings 2" pitchFamily="18" charset="2"/>
              <a:buNone/>
            </a:pPr>
            <a:r>
              <a:rPr lang="en-CA" sz="5400" b="1">
                <a:latin typeface="Gabriola" pitchFamily="82" charset="0"/>
              </a:rPr>
              <a:t>AWESOME?</a:t>
            </a:r>
            <a:endParaRPr lang="en-CA" sz="5400">
              <a:latin typeface="Gabriola" pitchFamily="82" charset="0"/>
            </a:endParaRPr>
          </a:p>
          <a:p>
            <a:pPr marL="68263" indent="0" eaLnBrk="1" hangingPunct="1">
              <a:buFont typeface="Wingdings 2" pitchFamily="18" charset="2"/>
              <a:buNone/>
            </a:pPr>
            <a:endParaRPr lang="en-CA"/>
          </a:p>
        </p:txBody>
      </p:sp>
      <p:pic>
        <p:nvPicPr>
          <p:cNvPr id="44037" name="Picture 2"/>
          <p:cNvPicPr>
            <a:picLocks noChangeAspect="1" noChangeArrowheads="1"/>
          </p:cNvPicPr>
          <p:nvPr/>
        </p:nvPicPr>
        <p:blipFill>
          <a:blip r:embed="rId2"/>
          <a:srcRect/>
          <a:stretch>
            <a:fillRect/>
          </a:stretch>
        </p:blipFill>
        <p:spPr bwMode="auto">
          <a:xfrm>
            <a:off x="5867400" y="908050"/>
            <a:ext cx="2305050" cy="2665413"/>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Footer Placeholder 4"/>
          <p:cNvSpPr>
            <a:spLocks noGrp="1"/>
          </p:cNvSpPr>
          <p:nvPr>
            <p:ph type="ftr" sz="quarter" idx="11"/>
          </p:nvPr>
        </p:nvSpPr>
        <p:spPr bwMode="auto">
          <a:noFill/>
          <a:ln>
            <a:miter lim="800000"/>
            <a:headEnd/>
            <a:tailEnd/>
          </a:ln>
        </p:spPr>
        <p:txBody>
          <a:bodyPr/>
          <a:lstStyle/>
          <a:p>
            <a:r>
              <a:rPr lang="en-CA"/>
              <a:t>Connection Matters</a:t>
            </a:r>
          </a:p>
        </p:txBody>
      </p:sp>
      <p:sp>
        <p:nvSpPr>
          <p:cNvPr id="5" name="Slide Number Placeholder 5"/>
          <p:cNvSpPr>
            <a:spLocks noGrp="1"/>
          </p:cNvSpPr>
          <p:nvPr>
            <p:ph type="sldNum" sz="quarter" idx="12"/>
          </p:nvPr>
        </p:nvSpPr>
        <p:spPr/>
        <p:txBody>
          <a:bodyPr/>
          <a:lstStyle/>
          <a:p>
            <a:pPr>
              <a:defRPr/>
            </a:pPr>
            <a:fld id="{2B7B9CF2-18B6-43ED-A4FC-AFB9ACA580A7}" type="slidenum">
              <a:rPr lang="en-CA"/>
              <a:pPr>
                <a:defRPr/>
              </a:pPr>
              <a:t>2</a:t>
            </a:fld>
            <a:endParaRPr lang="en-CA"/>
          </a:p>
        </p:txBody>
      </p:sp>
      <p:sp>
        <p:nvSpPr>
          <p:cNvPr id="16387" name="Title 1"/>
          <p:cNvSpPr>
            <a:spLocks noGrp="1"/>
          </p:cNvSpPr>
          <p:nvPr>
            <p:ph type="title"/>
          </p:nvPr>
        </p:nvSpPr>
        <p:spPr/>
        <p:txBody>
          <a:bodyPr/>
          <a:lstStyle/>
          <a:p>
            <a:pPr eaLnBrk="1" hangingPunct="1"/>
            <a:r>
              <a:rPr lang="en-CA" b="1"/>
              <a:t>Wheel of Fortune</a:t>
            </a:r>
          </a:p>
        </p:txBody>
      </p:sp>
      <p:sp>
        <p:nvSpPr>
          <p:cNvPr id="16388" name="Content Placeholder 2"/>
          <p:cNvSpPr>
            <a:spLocks noGrp="1"/>
          </p:cNvSpPr>
          <p:nvPr>
            <p:ph idx="1"/>
          </p:nvPr>
        </p:nvSpPr>
        <p:spPr/>
        <p:txBody>
          <a:bodyPr/>
          <a:lstStyle/>
          <a:p>
            <a:pPr eaLnBrk="1" hangingPunct="1">
              <a:buFont typeface="Wingdings" pitchFamily="2" charset="2"/>
              <a:buChar char="ü"/>
            </a:pPr>
            <a:r>
              <a:rPr lang="en-CA"/>
              <a:t>M_N_M_Z_</a:t>
            </a:r>
          </a:p>
          <a:p>
            <a:pPr eaLnBrk="1" hangingPunct="1">
              <a:buFont typeface="Wingdings" pitchFamily="2" charset="2"/>
              <a:buChar char="ü"/>
            </a:pPr>
            <a:endParaRPr lang="en-CA"/>
          </a:p>
          <a:p>
            <a:pPr eaLnBrk="1" hangingPunct="1">
              <a:buFont typeface="Wingdings" pitchFamily="2" charset="2"/>
              <a:buChar char="ü"/>
            </a:pPr>
            <a:r>
              <a:rPr lang="en-CA"/>
              <a:t>D_S_R_C_I_N</a:t>
            </a:r>
          </a:p>
          <a:p>
            <a:pPr eaLnBrk="1" hangingPunct="1">
              <a:buFont typeface="Wingdings" pitchFamily="2" charset="2"/>
              <a:buChar char="ü"/>
            </a:pPr>
            <a:endParaRPr lang="en-CA"/>
          </a:p>
          <a:p>
            <a:pPr eaLnBrk="1" hangingPunct="1">
              <a:buFont typeface="Wingdings" pitchFamily="2" charset="2"/>
              <a:buChar char="ü"/>
            </a:pPr>
            <a:r>
              <a:rPr lang="en-CA"/>
              <a:t>M_X_M_Z_</a:t>
            </a:r>
          </a:p>
          <a:p>
            <a:pPr eaLnBrk="1" hangingPunct="1">
              <a:buFont typeface="Wingdings" pitchFamily="2" charset="2"/>
              <a:buChar char="ü"/>
            </a:pPr>
            <a:endParaRPr lang="en-CA"/>
          </a:p>
          <a:p>
            <a:pPr eaLnBrk="1" hangingPunct="1">
              <a:buFont typeface="Wingdings" pitchFamily="2" charset="2"/>
              <a:buChar char="ü"/>
            </a:pPr>
            <a:r>
              <a:rPr lang="en-CA"/>
              <a:t>V_L_E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Footer Placeholder 4"/>
          <p:cNvSpPr>
            <a:spLocks noGrp="1"/>
          </p:cNvSpPr>
          <p:nvPr>
            <p:ph type="ftr" sz="quarter" idx="11"/>
          </p:nvPr>
        </p:nvSpPr>
        <p:spPr bwMode="auto">
          <a:noFill/>
          <a:ln>
            <a:miter lim="800000"/>
            <a:headEnd/>
            <a:tailEnd/>
          </a:ln>
        </p:spPr>
        <p:txBody>
          <a:bodyPr/>
          <a:lstStyle/>
          <a:p>
            <a:r>
              <a:rPr lang="en-CA"/>
              <a:t>Connection Matters</a:t>
            </a:r>
          </a:p>
        </p:txBody>
      </p:sp>
      <p:sp>
        <p:nvSpPr>
          <p:cNvPr id="5" name="Slide Number Placeholder 5"/>
          <p:cNvSpPr>
            <a:spLocks noGrp="1"/>
          </p:cNvSpPr>
          <p:nvPr>
            <p:ph type="sldNum" sz="quarter" idx="12"/>
          </p:nvPr>
        </p:nvSpPr>
        <p:spPr/>
        <p:txBody>
          <a:bodyPr/>
          <a:lstStyle/>
          <a:p>
            <a:pPr>
              <a:defRPr/>
            </a:pPr>
            <a:fld id="{260B3E0C-9BB1-4C14-A4EB-81CC970111B0}" type="slidenum">
              <a:rPr lang="en-CA"/>
              <a:pPr>
                <a:defRPr/>
              </a:pPr>
              <a:t>3</a:t>
            </a:fld>
            <a:endParaRPr lang="en-CA"/>
          </a:p>
        </p:txBody>
      </p:sp>
      <p:sp>
        <p:nvSpPr>
          <p:cNvPr id="18435" name="Rectangle 2"/>
          <p:cNvSpPr>
            <a:spLocks noGrp="1"/>
          </p:cNvSpPr>
          <p:nvPr>
            <p:ph type="title"/>
          </p:nvPr>
        </p:nvSpPr>
        <p:spPr/>
        <p:txBody>
          <a:bodyPr/>
          <a:lstStyle/>
          <a:p>
            <a:r>
              <a:rPr lang="en-CA" b="1"/>
              <a:t>Wheel of Fortune</a:t>
            </a:r>
          </a:p>
        </p:txBody>
      </p:sp>
      <p:sp>
        <p:nvSpPr>
          <p:cNvPr id="18436" name="Rectangle 3"/>
          <p:cNvSpPr>
            <a:spLocks noGrp="1"/>
          </p:cNvSpPr>
          <p:nvPr>
            <p:ph type="body" idx="1"/>
          </p:nvPr>
        </p:nvSpPr>
        <p:spPr/>
        <p:txBody>
          <a:bodyPr/>
          <a:lstStyle/>
          <a:p>
            <a:pPr eaLnBrk="1" hangingPunct="1">
              <a:buFont typeface="Wingdings" pitchFamily="2" charset="2"/>
              <a:buNone/>
            </a:pPr>
            <a:r>
              <a:rPr lang="en-CA"/>
              <a:t>MINIMIZE</a:t>
            </a:r>
          </a:p>
          <a:p>
            <a:pPr eaLnBrk="1" hangingPunct="1">
              <a:buFont typeface="Wingdings" pitchFamily="2" charset="2"/>
              <a:buNone/>
            </a:pPr>
            <a:r>
              <a:rPr lang="en-CA"/>
              <a:t>DISTRACTION</a:t>
            </a:r>
          </a:p>
          <a:p>
            <a:pPr eaLnBrk="1" hangingPunct="1">
              <a:buFont typeface="Wingdings" pitchFamily="2" charset="2"/>
              <a:buNone/>
            </a:pPr>
            <a:r>
              <a:rPr lang="en-CA"/>
              <a:t>MAXIMIZE</a:t>
            </a:r>
          </a:p>
          <a:p>
            <a:pPr eaLnBrk="1" hangingPunct="1">
              <a:buFont typeface="Wingdings" pitchFamily="2" charset="2"/>
              <a:buNone/>
            </a:pPr>
            <a:r>
              <a:rPr lang="en-CA"/>
              <a:t>VALUE</a:t>
            </a:r>
          </a:p>
          <a:p>
            <a:endParaRPr lang="en-CA"/>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Footer Placeholder 4"/>
          <p:cNvSpPr>
            <a:spLocks noGrp="1"/>
          </p:cNvSpPr>
          <p:nvPr>
            <p:ph type="ftr" sz="quarter" idx="11"/>
          </p:nvPr>
        </p:nvSpPr>
        <p:spPr bwMode="auto">
          <a:noFill/>
          <a:ln>
            <a:miter lim="800000"/>
            <a:headEnd/>
            <a:tailEnd/>
          </a:ln>
        </p:spPr>
        <p:txBody>
          <a:bodyPr/>
          <a:lstStyle/>
          <a:p>
            <a:r>
              <a:rPr lang="en-CA"/>
              <a:t>Connection Matters</a:t>
            </a:r>
          </a:p>
        </p:txBody>
      </p:sp>
      <p:sp>
        <p:nvSpPr>
          <p:cNvPr id="5" name="Slide Number Placeholder 5"/>
          <p:cNvSpPr>
            <a:spLocks noGrp="1"/>
          </p:cNvSpPr>
          <p:nvPr>
            <p:ph type="sldNum" sz="quarter" idx="12"/>
          </p:nvPr>
        </p:nvSpPr>
        <p:spPr/>
        <p:txBody>
          <a:bodyPr/>
          <a:lstStyle/>
          <a:p>
            <a:pPr>
              <a:defRPr/>
            </a:pPr>
            <a:fld id="{81A919AB-C1B3-483C-91EB-891AAD23B01C}" type="slidenum">
              <a:rPr lang="en-CA"/>
              <a:pPr>
                <a:defRPr/>
              </a:pPr>
              <a:t>4</a:t>
            </a:fld>
            <a:endParaRPr lang="en-CA"/>
          </a:p>
        </p:txBody>
      </p:sp>
      <p:sp>
        <p:nvSpPr>
          <p:cNvPr id="19459" name="Title 1"/>
          <p:cNvSpPr>
            <a:spLocks noGrp="1"/>
          </p:cNvSpPr>
          <p:nvPr>
            <p:ph type="title"/>
          </p:nvPr>
        </p:nvSpPr>
        <p:spPr/>
        <p:txBody>
          <a:bodyPr/>
          <a:lstStyle/>
          <a:p>
            <a:pPr eaLnBrk="1" hangingPunct="1"/>
            <a:r>
              <a:rPr lang="en-US" b="1" i="1"/>
              <a:t> </a:t>
            </a:r>
            <a:endParaRPr lang="en-CA"/>
          </a:p>
        </p:txBody>
      </p:sp>
      <p:sp>
        <p:nvSpPr>
          <p:cNvPr id="19460" name="Content Placeholder 2"/>
          <p:cNvSpPr>
            <a:spLocks noGrp="1"/>
          </p:cNvSpPr>
          <p:nvPr>
            <p:ph idx="1"/>
          </p:nvPr>
        </p:nvSpPr>
        <p:spPr/>
        <p:txBody>
          <a:bodyPr/>
          <a:lstStyle/>
          <a:p>
            <a:pPr eaLnBrk="1" hangingPunct="1">
              <a:buFont typeface="Wingdings 2" pitchFamily="18" charset="2"/>
              <a:buNone/>
            </a:pPr>
            <a:r>
              <a:rPr lang="en-CA" dirty="0"/>
              <a:t>Remember the last significant team you worked with…</a:t>
            </a:r>
          </a:p>
          <a:p>
            <a:pPr marL="742950" lvl="1" indent="-285750" eaLnBrk="1" hangingPunct="1"/>
            <a:r>
              <a:rPr lang="en-CA" dirty="0"/>
              <a:t>What were the team dynamics like?  What's </a:t>
            </a:r>
            <a:r>
              <a:rPr lang="en-CA" b="1" dirty="0"/>
              <a:t>one adjective </a:t>
            </a:r>
            <a:r>
              <a:rPr lang="en-CA" dirty="0"/>
              <a:t>to describe it ?</a:t>
            </a:r>
          </a:p>
          <a:p>
            <a:pPr marL="742950" lvl="1" indent="-285750" eaLnBrk="1" hangingPunct="1"/>
            <a:r>
              <a:rPr lang="en-CA" dirty="0"/>
              <a:t>How do/did you FEEL about the dynamics of that team?</a:t>
            </a:r>
          </a:p>
          <a:p>
            <a:pPr eaLnBrk="1" hangingPunct="1"/>
            <a:endParaRPr lang="en-CA"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Footer Placeholder 4"/>
          <p:cNvSpPr>
            <a:spLocks noGrp="1"/>
          </p:cNvSpPr>
          <p:nvPr>
            <p:ph type="ftr" sz="quarter" idx="11"/>
          </p:nvPr>
        </p:nvSpPr>
        <p:spPr bwMode="auto">
          <a:noFill/>
          <a:ln>
            <a:miter lim="800000"/>
            <a:headEnd/>
            <a:tailEnd/>
          </a:ln>
        </p:spPr>
        <p:txBody>
          <a:bodyPr/>
          <a:lstStyle/>
          <a:p>
            <a:r>
              <a:rPr lang="en-CA"/>
              <a:t>Connection Matters</a:t>
            </a:r>
          </a:p>
        </p:txBody>
      </p:sp>
      <p:sp>
        <p:nvSpPr>
          <p:cNvPr id="6" name="Slide Number Placeholder 5"/>
          <p:cNvSpPr>
            <a:spLocks noGrp="1"/>
          </p:cNvSpPr>
          <p:nvPr>
            <p:ph type="sldNum" sz="quarter" idx="12"/>
          </p:nvPr>
        </p:nvSpPr>
        <p:spPr/>
        <p:txBody>
          <a:bodyPr/>
          <a:lstStyle/>
          <a:p>
            <a:pPr>
              <a:defRPr/>
            </a:pPr>
            <a:fld id="{8C5344CB-2C43-4A0C-99D3-AD42B7496846}" type="slidenum">
              <a:rPr lang="en-CA"/>
              <a:pPr>
                <a:defRPr/>
              </a:pPr>
              <a:t>5</a:t>
            </a:fld>
            <a:endParaRPr lang="en-CA"/>
          </a:p>
        </p:txBody>
      </p:sp>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b="1" i="1" dirty="0"/>
              <a:t> </a:t>
            </a:r>
            <a:r>
              <a:rPr lang="en-US" b="1" dirty="0"/>
              <a:t>Emotions</a:t>
            </a:r>
            <a:br>
              <a:rPr lang="en-CA" i="1" dirty="0"/>
            </a:br>
            <a:endParaRPr lang="en-CA" dirty="0"/>
          </a:p>
        </p:txBody>
      </p:sp>
      <p:sp>
        <p:nvSpPr>
          <p:cNvPr id="21508" name="Content Placeholder 2"/>
          <p:cNvSpPr>
            <a:spLocks noGrp="1"/>
          </p:cNvSpPr>
          <p:nvPr>
            <p:ph idx="1"/>
          </p:nvPr>
        </p:nvSpPr>
        <p:spPr>
          <a:xfrm>
            <a:off x="1042988" y="2324100"/>
            <a:ext cx="6777037" cy="3841750"/>
          </a:xfrm>
        </p:spPr>
        <p:txBody>
          <a:bodyPr/>
          <a:lstStyle/>
          <a:p>
            <a:pPr marL="68263" indent="0" eaLnBrk="1" hangingPunct="1">
              <a:buFont typeface="Wingdings 2" pitchFamily="18" charset="2"/>
              <a:buNone/>
            </a:pPr>
            <a:endParaRPr lang="en-CA"/>
          </a:p>
        </p:txBody>
      </p:sp>
      <p:pic>
        <p:nvPicPr>
          <p:cNvPr id="21509" name="Picture 2" descr="C:\Users\Lisa\Documents\New Biz\Prague Conference\feeling-faces.jpg"/>
          <p:cNvPicPr>
            <a:picLocks noChangeAspect="1" noChangeArrowheads="1"/>
          </p:cNvPicPr>
          <p:nvPr/>
        </p:nvPicPr>
        <p:blipFill>
          <a:blip r:embed="rId3"/>
          <a:srcRect/>
          <a:stretch>
            <a:fillRect/>
          </a:stretch>
        </p:blipFill>
        <p:spPr bwMode="auto">
          <a:xfrm>
            <a:off x="2339975" y="2565400"/>
            <a:ext cx="3960813" cy="2519363"/>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Footer Placeholder 4"/>
          <p:cNvSpPr>
            <a:spLocks noGrp="1"/>
          </p:cNvSpPr>
          <p:nvPr>
            <p:ph type="ftr" sz="quarter" idx="11"/>
          </p:nvPr>
        </p:nvSpPr>
        <p:spPr bwMode="auto">
          <a:noFill/>
          <a:ln>
            <a:miter lim="800000"/>
            <a:headEnd/>
            <a:tailEnd/>
          </a:ln>
        </p:spPr>
        <p:txBody>
          <a:bodyPr/>
          <a:lstStyle/>
          <a:p>
            <a:r>
              <a:rPr lang="en-CA"/>
              <a:t>Connection Matters</a:t>
            </a:r>
          </a:p>
        </p:txBody>
      </p:sp>
      <p:sp>
        <p:nvSpPr>
          <p:cNvPr id="5" name="Slide Number Placeholder 5"/>
          <p:cNvSpPr>
            <a:spLocks noGrp="1"/>
          </p:cNvSpPr>
          <p:nvPr>
            <p:ph type="sldNum" sz="quarter" idx="12"/>
          </p:nvPr>
        </p:nvSpPr>
        <p:spPr/>
        <p:txBody>
          <a:bodyPr/>
          <a:lstStyle/>
          <a:p>
            <a:pPr>
              <a:defRPr/>
            </a:pPr>
            <a:fld id="{27E06634-5070-4A7F-B2AE-38BA4E28AD82}" type="slidenum">
              <a:rPr lang="en-CA"/>
              <a:pPr>
                <a:defRPr/>
              </a:pPr>
              <a:t>6</a:t>
            </a:fld>
            <a:endParaRPr lang="en-CA"/>
          </a:p>
        </p:txBody>
      </p:sp>
      <p:sp>
        <p:nvSpPr>
          <p:cNvPr id="2" name="Title 1"/>
          <p:cNvSpPr>
            <a:spLocks noGrp="1"/>
          </p:cNvSpPr>
          <p:nvPr>
            <p:ph type="title"/>
          </p:nvPr>
        </p:nvSpPr>
        <p:spPr/>
        <p:txBody>
          <a:bodyPr>
            <a:normAutofit fontScale="90000"/>
          </a:bodyPr>
          <a:lstStyle/>
          <a:p>
            <a:pPr eaLnBrk="1" hangingPunct="1">
              <a:defRPr/>
            </a:pPr>
            <a:r>
              <a:rPr lang="en-US" sz="3600" b="1" i="1" dirty="0"/>
              <a:t> </a:t>
            </a:r>
            <a:r>
              <a:rPr lang="en-US" sz="3600" b="1" dirty="0"/>
              <a:t>EMOTIONAL INTELLIGENCE</a:t>
            </a:r>
            <a:br>
              <a:rPr lang="en-CA" sz="3600" i="1" dirty="0"/>
            </a:br>
            <a:r>
              <a:rPr lang="en-CA" sz="3600" i="1" dirty="0"/>
              <a:t>	</a:t>
            </a:r>
            <a:endParaRPr lang="en-CA" sz="3600" dirty="0"/>
          </a:p>
        </p:txBody>
      </p:sp>
      <p:sp>
        <p:nvSpPr>
          <p:cNvPr id="23556" name="Content Placeholder 2"/>
          <p:cNvSpPr>
            <a:spLocks noGrp="1"/>
          </p:cNvSpPr>
          <p:nvPr>
            <p:ph idx="1"/>
          </p:nvPr>
        </p:nvSpPr>
        <p:spPr>
          <a:xfrm>
            <a:off x="1042988" y="2324100"/>
            <a:ext cx="6777037" cy="3841750"/>
          </a:xfrm>
        </p:spPr>
        <p:txBody>
          <a:bodyPr/>
          <a:lstStyle/>
          <a:p>
            <a:pPr marL="271463" indent="-271463" eaLnBrk="1" hangingPunct="1"/>
            <a:r>
              <a:rPr lang="en-CA"/>
              <a:t>Equips individuals to master their internal life.</a:t>
            </a:r>
          </a:p>
          <a:p>
            <a:pPr marL="271463" indent="-271463" eaLnBrk="1" hangingPunct="1"/>
            <a:r>
              <a:rPr lang="en-CA"/>
              <a:t>Anywhere, anytime, every time.</a:t>
            </a:r>
          </a:p>
          <a:p>
            <a:pPr marL="271463" indent="-271463" eaLnBrk="1" hangingPunct="1"/>
            <a:endParaRPr lang="en-CA"/>
          </a:p>
          <a:p>
            <a:pPr marL="271463" indent="-271463" eaLnBrk="1" hangingPunct="1"/>
            <a:r>
              <a:rPr lang="en-CA"/>
              <a:t>Accurate self-assessment.</a:t>
            </a:r>
          </a:p>
          <a:p>
            <a:pPr marL="271463" indent="-271463" eaLnBrk="1" hangingPunct="1"/>
            <a:endParaRPr lang="en-CA"/>
          </a:p>
          <a:p>
            <a:pPr marL="271463" indent="-271463" eaLnBrk="1" hangingPunct="1"/>
            <a:r>
              <a:rPr lang="en-CA"/>
              <a:t>And….self management e.g. adaptability</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Footer Placeholder 4"/>
          <p:cNvSpPr>
            <a:spLocks noGrp="1"/>
          </p:cNvSpPr>
          <p:nvPr>
            <p:ph type="ftr" sz="quarter" idx="11"/>
          </p:nvPr>
        </p:nvSpPr>
        <p:spPr bwMode="auto">
          <a:noFill/>
          <a:ln>
            <a:miter lim="800000"/>
            <a:headEnd/>
            <a:tailEnd/>
          </a:ln>
        </p:spPr>
        <p:txBody>
          <a:bodyPr/>
          <a:lstStyle/>
          <a:p>
            <a:r>
              <a:rPr lang="en-CA"/>
              <a:t>Connection Matters</a:t>
            </a:r>
          </a:p>
        </p:txBody>
      </p:sp>
      <p:sp>
        <p:nvSpPr>
          <p:cNvPr id="5" name="Slide Number Placeholder 5"/>
          <p:cNvSpPr>
            <a:spLocks noGrp="1"/>
          </p:cNvSpPr>
          <p:nvPr>
            <p:ph type="sldNum" sz="quarter" idx="12"/>
          </p:nvPr>
        </p:nvSpPr>
        <p:spPr/>
        <p:txBody>
          <a:bodyPr/>
          <a:lstStyle/>
          <a:p>
            <a:pPr>
              <a:defRPr/>
            </a:pPr>
            <a:fld id="{68A83612-8108-4733-AC59-D626456A69F5}" type="slidenum">
              <a:rPr lang="en-CA"/>
              <a:pPr>
                <a:defRPr/>
              </a:pPr>
              <a:t>7</a:t>
            </a:fld>
            <a:endParaRPr lang="en-CA"/>
          </a:p>
        </p:txBody>
      </p:sp>
      <p:sp>
        <p:nvSpPr>
          <p:cNvPr id="2" name="Title 1"/>
          <p:cNvSpPr>
            <a:spLocks noGrp="1"/>
          </p:cNvSpPr>
          <p:nvPr>
            <p:ph type="title"/>
          </p:nvPr>
        </p:nvSpPr>
        <p:spPr/>
        <p:txBody>
          <a:bodyPr>
            <a:normAutofit fontScale="90000"/>
          </a:bodyPr>
          <a:lstStyle/>
          <a:p>
            <a:pPr eaLnBrk="1" hangingPunct="1">
              <a:defRPr/>
            </a:pPr>
            <a:r>
              <a:rPr lang="en-US" sz="3600" b="1" i="1" dirty="0"/>
              <a:t> </a:t>
            </a:r>
            <a:br>
              <a:rPr lang="en-CA" sz="3600" i="1" dirty="0"/>
            </a:br>
            <a:r>
              <a:rPr lang="en-CA" sz="3600" b="1" dirty="0"/>
              <a:t>SOCIAL INTELLIGENCE</a:t>
            </a:r>
            <a:br>
              <a:rPr lang="en-CA" sz="3600" i="1" dirty="0"/>
            </a:br>
            <a:r>
              <a:rPr lang="en-CA" sz="3600" i="1" dirty="0"/>
              <a:t>	</a:t>
            </a:r>
            <a:endParaRPr lang="en-CA" sz="2800" dirty="0"/>
          </a:p>
        </p:txBody>
      </p:sp>
      <p:sp>
        <p:nvSpPr>
          <p:cNvPr id="25604" name="Content Placeholder 2"/>
          <p:cNvSpPr>
            <a:spLocks noGrp="1"/>
          </p:cNvSpPr>
          <p:nvPr>
            <p:ph idx="1"/>
          </p:nvPr>
        </p:nvSpPr>
        <p:spPr>
          <a:xfrm>
            <a:off x="1042988" y="2324100"/>
            <a:ext cx="6777037" cy="3192463"/>
          </a:xfrm>
        </p:spPr>
        <p:txBody>
          <a:bodyPr/>
          <a:lstStyle/>
          <a:p>
            <a:pPr marL="180975" indent="-180975" eaLnBrk="1" hangingPunct="1"/>
            <a:r>
              <a:rPr lang="en-CA"/>
              <a:t>Awareness of emotional states of others</a:t>
            </a:r>
          </a:p>
          <a:p>
            <a:pPr marL="180975" indent="-180975" eaLnBrk="1" hangingPunct="1"/>
            <a:r>
              <a:rPr lang="en-CA"/>
              <a:t>Engenders empathy</a:t>
            </a:r>
          </a:p>
          <a:p>
            <a:pPr marL="180975" indent="-180975" eaLnBrk="1" hangingPunct="1"/>
            <a:r>
              <a:rPr lang="en-CA"/>
              <a:t>Managing relationships</a:t>
            </a:r>
          </a:p>
          <a:p>
            <a:pPr marL="180975" indent="-180975" eaLnBrk="1" hangingPunct="1"/>
            <a:r>
              <a:rPr lang="en-CA"/>
              <a:t>Influence, deal with conflict, build bonds, teamwork and collaboration</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Footer Placeholder 4"/>
          <p:cNvSpPr>
            <a:spLocks noGrp="1"/>
          </p:cNvSpPr>
          <p:nvPr>
            <p:ph type="ftr" sz="quarter" idx="11"/>
          </p:nvPr>
        </p:nvSpPr>
        <p:spPr bwMode="auto">
          <a:noFill/>
          <a:ln>
            <a:miter lim="800000"/>
            <a:headEnd/>
            <a:tailEnd/>
          </a:ln>
        </p:spPr>
        <p:txBody>
          <a:bodyPr/>
          <a:lstStyle/>
          <a:p>
            <a:r>
              <a:rPr lang="en-CA"/>
              <a:t>Connection Matters</a:t>
            </a:r>
          </a:p>
        </p:txBody>
      </p:sp>
      <p:sp>
        <p:nvSpPr>
          <p:cNvPr id="5" name="Slide Number Placeholder 5"/>
          <p:cNvSpPr>
            <a:spLocks noGrp="1"/>
          </p:cNvSpPr>
          <p:nvPr>
            <p:ph type="sldNum" sz="quarter" idx="12"/>
          </p:nvPr>
        </p:nvSpPr>
        <p:spPr/>
        <p:txBody>
          <a:bodyPr/>
          <a:lstStyle/>
          <a:p>
            <a:pPr>
              <a:defRPr/>
            </a:pPr>
            <a:fld id="{1E6CF2E0-52ED-46CF-9717-921C9089EECB}" type="slidenum">
              <a:rPr lang="en-CA"/>
              <a:pPr>
                <a:defRPr/>
              </a:pPr>
              <a:t>8</a:t>
            </a:fld>
            <a:endParaRPr lang="en-CA"/>
          </a:p>
        </p:txBody>
      </p:sp>
      <p:sp>
        <p:nvSpPr>
          <p:cNvPr id="27651" name="Title 1"/>
          <p:cNvSpPr>
            <a:spLocks noGrp="1"/>
          </p:cNvSpPr>
          <p:nvPr>
            <p:ph type="title"/>
          </p:nvPr>
        </p:nvSpPr>
        <p:spPr>
          <a:xfrm>
            <a:off x="1042988" y="1027113"/>
            <a:ext cx="7850187" cy="1143000"/>
          </a:xfrm>
        </p:spPr>
        <p:txBody>
          <a:bodyPr/>
          <a:lstStyle/>
          <a:p>
            <a:pPr eaLnBrk="1" hangingPunct="1"/>
            <a:r>
              <a:rPr lang="en-CA" sz="3200" b="1"/>
              <a:t>EMOTIONAL INTELLIGENCE QUADRANT</a:t>
            </a:r>
            <a:r>
              <a:rPr lang="en-CA" sz="3200"/>
              <a:t> </a:t>
            </a:r>
          </a:p>
        </p:txBody>
      </p:sp>
      <p:pic>
        <p:nvPicPr>
          <p:cNvPr id="27652" name="Content Placeholder 3" descr="http://www.sonoma.edu/users/s/swijtink/teaching/philosophy_101/paper1/eidiagram.gif"/>
          <p:cNvPicPr>
            <a:picLocks noGrp="1"/>
          </p:cNvPicPr>
          <p:nvPr>
            <p:ph idx="1"/>
          </p:nvPr>
        </p:nvPicPr>
        <p:blipFill>
          <a:blip r:embed="rId3"/>
          <a:srcRect/>
          <a:stretch>
            <a:fillRect/>
          </a:stretch>
        </p:blipFill>
        <p:spPr>
          <a:xfrm>
            <a:off x="1547813" y="2349500"/>
            <a:ext cx="4752975" cy="3887788"/>
          </a:xfr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Footer Placeholder 4"/>
          <p:cNvSpPr>
            <a:spLocks noGrp="1"/>
          </p:cNvSpPr>
          <p:nvPr>
            <p:ph type="ftr" sz="quarter" idx="11"/>
          </p:nvPr>
        </p:nvSpPr>
        <p:spPr bwMode="auto">
          <a:noFill/>
          <a:ln>
            <a:miter lim="800000"/>
            <a:headEnd/>
            <a:tailEnd/>
          </a:ln>
        </p:spPr>
        <p:txBody>
          <a:bodyPr/>
          <a:lstStyle/>
          <a:p>
            <a:r>
              <a:rPr lang="en-CA"/>
              <a:t>Connection Matters</a:t>
            </a:r>
          </a:p>
        </p:txBody>
      </p:sp>
      <p:sp>
        <p:nvSpPr>
          <p:cNvPr id="5" name="Slide Number Placeholder 5"/>
          <p:cNvSpPr>
            <a:spLocks noGrp="1"/>
          </p:cNvSpPr>
          <p:nvPr>
            <p:ph type="sldNum" sz="quarter" idx="12"/>
          </p:nvPr>
        </p:nvSpPr>
        <p:spPr/>
        <p:txBody>
          <a:bodyPr/>
          <a:lstStyle/>
          <a:p>
            <a:pPr>
              <a:defRPr/>
            </a:pPr>
            <a:fld id="{0CFBFAA6-509F-4A42-9EF3-ED01CEF3BDB3}" type="slidenum">
              <a:rPr lang="en-CA"/>
              <a:pPr>
                <a:defRPr/>
              </a:pPr>
              <a:t>9</a:t>
            </a:fld>
            <a:endParaRPr lang="en-CA"/>
          </a:p>
        </p:txBody>
      </p:sp>
      <p:sp>
        <p:nvSpPr>
          <p:cNvPr id="29699" name="Title 1"/>
          <p:cNvSpPr>
            <a:spLocks noGrp="1"/>
          </p:cNvSpPr>
          <p:nvPr>
            <p:ph type="title"/>
          </p:nvPr>
        </p:nvSpPr>
        <p:spPr>
          <a:xfrm>
            <a:off x="1042988" y="1027113"/>
            <a:ext cx="7850187" cy="1143000"/>
          </a:xfrm>
        </p:spPr>
        <p:txBody>
          <a:bodyPr/>
          <a:lstStyle/>
          <a:p>
            <a:pPr eaLnBrk="1" hangingPunct="1"/>
            <a:r>
              <a:rPr lang="en-CA" sz="2800" b="1"/>
              <a:t>RELATIONSHIP SYSTEMS INTELLIGENCE (RSI)</a:t>
            </a:r>
            <a:br>
              <a:rPr lang="en-CA" sz="2800"/>
            </a:br>
            <a:r>
              <a:rPr lang="en-CA" sz="3200"/>
              <a:t>	</a:t>
            </a:r>
          </a:p>
        </p:txBody>
      </p:sp>
      <p:sp>
        <p:nvSpPr>
          <p:cNvPr id="29700" name="Content Placeholder 2"/>
          <p:cNvSpPr>
            <a:spLocks noGrp="1"/>
          </p:cNvSpPr>
          <p:nvPr>
            <p:ph idx="1"/>
          </p:nvPr>
        </p:nvSpPr>
        <p:spPr>
          <a:xfrm>
            <a:off x="1042988" y="2349500"/>
            <a:ext cx="6778625" cy="3508375"/>
          </a:xfrm>
        </p:spPr>
        <p:txBody>
          <a:bodyPr/>
          <a:lstStyle/>
          <a:p>
            <a:pPr eaLnBrk="1" hangingPunct="1">
              <a:lnSpc>
                <a:spcPct val="80000"/>
              </a:lnSpc>
              <a:buFont typeface="Wingdings" pitchFamily="2" charset="2"/>
              <a:buChar char="ü"/>
            </a:pPr>
            <a:r>
              <a:rPr lang="en-CA" sz="1500" dirty="0"/>
              <a:t>Awareness of emotional states  of the “team” aka personality </a:t>
            </a:r>
          </a:p>
          <a:p>
            <a:pPr eaLnBrk="1" hangingPunct="1">
              <a:lnSpc>
                <a:spcPct val="80000"/>
              </a:lnSpc>
              <a:buFont typeface="Wingdings" pitchFamily="2" charset="2"/>
              <a:buChar char="ü"/>
            </a:pPr>
            <a:endParaRPr lang="en-CA" sz="1500" dirty="0"/>
          </a:p>
          <a:p>
            <a:pPr eaLnBrk="1" hangingPunct="1">
              <a:lnSpc>
                <a:spcPct val="80000"/>
              </a:lnSpc>
              <a:buFont typeface="Wingdings" pitchFamily="2" charset="2"/>
              <a:buChar char="ü"/>
            </a:pPr>
            <a:r>
              <a:rPr lang="en-CA" sz="1500" dirty="0"/>
              <a:t>What's the feeling/energy between us?</a:t>
            </a:r>
          </a:p>
          <a:p>
            <a:pPr eaLnBrk="1" hangingPunct="1">
              <a:lnSpc>
                <a:spcPct val="80000"/>
              </a:lnSpc>
              <a:buFont typeface="Wingdings" pitchFamily="2" charset="2"/>
              <a:buChar char="ü"/>
            </a:pPr>
            <a:endParaRPr lang="en-CA" sz="1500" dirty="0"/>
          </a:p>
          <a:p>
            <a:pPr eaLnBrk="1" hangingPunct="1">
              <a:lnSpc>
                <a:spcPct val="80000"/>
              </a:lnSpc>
              <a:buFont typeface="Wingdings" pitchFamily="2" charset="2"/>
              <a:buChar char="ü"/>
            </a:pPr>
            <a:r>
              <a:rPr lang="en-CA" sz="1500" dirty="0"/>
              <a:t>And </a:t>
            </a:r>
            <a:r>
              <a:rPr lang="en-CA" sz="1500" b="1" dirty="0"/>
              <a:t>IT </a:t>
            </a:r>
            <a:r>
              <a:rPr lang="en-CA" sz="1500" dirty="0"/>
              <a:t>changes all the time</a:t>
            </a:r>
          </a:p>
          <a:p>
            <a:pPr eaLnBrk="1" hangingPunct="1">
              <a:lnSpc>
                <a:spcPct val="80000"/>
              </a:lnSpc>
              <a:buFont typeface="Wingdings" pitchFamily="2" charset="2"/>
              <a:buNone/>
            </a:pPr>
            <a:endParaRPr lang="en-CA" sz="1500" dirty="0"/>
          </a:p>
          <a:p>
            <a:pPr eaLnBrk="1" hangingPunct="1">
              <a:lnSpc>
                <a:spcPct val="80000"/>
              </a:lnSpc>
              <a:buFont typeface="Wingdings" pitchFamily="2" charset="2"/>
              <a:buChar char="ü"/>
            </a:pPr>
            <a:r>
              <a:rPr lang="en-CA" sz="1500" dirty="0"/>
              <a:t>We call this the EMOTIONAL FIELD (RSI)</a:t>
            </a:r>
          </a:p>
          <a:p>
            <a:pPr eaLnBrk="1" hangingPunct="1">
              <a:lnSpc>
                <a:spcPct val="80000"/>
              </a:lnSpc>
              <a:buFont typeface="Wingdings" pitchFamily="2" charset="2"/>
              <a:buChar char="ü"/>
            </a:pPr>
            <a:endParaRPr lang="en-CA" sz="15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3729</TotalTime>
  <Words>1193</Words>
  <Application>Microsoft Office PowerPoint</Application>
  <PresentationFormat>On-screen Show (4:3)</PresentationFormat>
  <Paragraphs>198</Paragraphs>
  <Slides>17</Slides>
  <Notes>15</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17</vt:i4>
      </vt:variant>
    </vt:vector>
  </HeadingPairs>
  <TitlesOfParts>
    <vt:vector size="27" baseType="lpstr">
      <vt:lpstr>Arial</vt:lpstr>
      <vt:lpstr>Calibri</vt:lpstr>
      <vt:lpstr>Century Gothic</vt:lpstr>
      <vt:lpstr>CG Omega</vt:lpstr>
      <vt:lpstr>Gabriola</vt:lpstr>
      <vt:lpstr>Tahoma</vt:lpstr>
      <vt:lpstr>Times New Roman</vt:lpstr>
      <vt:lpstr>Wingdings</vt:lpstr>
      <vt:lpstr>Wingdings 2</vt:lpstr>
      <vt:lpstr>Austin</vt:lpstr>
      <vt:lpstr>EXPLORING DIFFERENT INTELLIGENCES</vt:lpstr>
      <vt:lpstr>Wheel of Fortune</vt:lpstr>
      <vt:lpstr>Wheel of Fortune</vt:lpstr>
      <vt:lpstr> </vt:lpstr>
      <vt:lpstr> Emotions </vt:lpstr>
      <vt:lpstr> EMOTIONAL INTELLIGENCE  </vt:lpstr>
      <vt:lpstr>  SOCIAL INTELLIGENCE  </vt:lpstr>
      <vt:lpstr>EMOTIONAL INTELLIGENCE QUADRANT </vt:lpstr>
      <vt:lpstr>RELATIONSHIP SYSTEMS INTELLIGENCE (RSI)  </vt:lpstr>
      <vt:lpstr>PowerPoint Presentation</vt:lpstr>
      <vt:lpstr>Reading the Emotional Field</vt:lpstr>
      <vt:lpstr>AGILE VALUES</vt:lpstr>
      <vt:lpstr>Benefits of RSI (EF)</vt:lpstr>
      <vt:lpstr>                   Comparing IQ and EQ  </vt:lpstr>
      <vt:lpstr>PowerPoint Presentation</vt:lpstr>
      <vt:lpstr>  Five Principles of RSI (EF)  </vt:lpstr>
      <vt:lpstr> </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LISA CORMIER &amp; ASSOCIATES</dc:title>
  <dc:creator>Lisa</dc:creator>
  <cp:lastModifiedBy>Suzanne Gagnon</cp:lastModifiedBy>
  <cp:revision>95</cp:revision>
  <dcterms:created xsi:type="dcterms:W3CDTF">2015-11-06T13:34:00Z</dcterms:created>
  <dcterms:modified xsi:type="dcterms:W3CDTF">2016-09-13T07:26:11Z</dcterms:modified>
</cp:coreProperties>
</file>